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1NaMf1slWGptaxpHKgBS+kNn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slide" Target="slides/slide1.xml"/><Relationship Id="rId19" Type="http://schemas.openxmlformats.org/officeDocument/2006/relationships/font" Target="fonts/HelveticaNeue-boldItalic.fntdata"/><Relationship Id="rId6" Type="http://schemas.openxmlformats.org/officeDocument/2006/relationships/slide" Target="slides/slide2.xml"/><Relationship Id="rId18"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 name="Google Shape;7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0704a9902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g2e0704a9902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e0704a990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2e0704a990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e0704a9902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2e0704a9902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E1F7FF"/>
        </a:solidFill>
      </p:bgPr>
    </p:bg>
    <p:spTree>
      <p:nvGrpSpPr>
        <p:cNvPr id="9" name="Shape 9"/>
        <p:cNvGrpSpPr/>
        <p:nvPr/>
      </p:nvGrpSpPr>
      <p:grpSpPr>
        <a:xfrm>
          <a:off x="0" y="0"/>
          <a:ext cx="0" cy="0"/>
          <a:chOff x="0" y="0"/>
          <a:chExt cx="0" cy="0"/>
        </a:xfrm>
      </p:grpSpPr>
      <p:pic>
        <p:nvPicPr>
          <p:cNvPr id="10" name="Google Shape;10;p37"/>
          <p:cNvPicPr preferRelativeResize="0"/>
          <p:nvPr/>
        </p:nvPicPr>
        <p:blipFill rotWithShape="1">
          <a:blip r:embed="rId2">
            <a:alphaModFix/>
          </a:blip>
          <a:srcRect b="0" l="0" r="0" t="0"/>
          <a:stretch/>
        </p:blipFill>
        <p:spPr>
          <a:xfrm>
            <a:off x="0" y="4495800"/>
            <a:ext cx="12192000" cy="2362200"/>
          </a:xfrm>
          <a:prstGeom prst="rect">
            <a:avLst/>
          </a:prstGeom>
          <a:noFill/>
          <a:ln>
            <a:noFill/>
          </a:ln>
        </p:spPr>
      </p:pic>
      <p:pic>
        <p:nvPicPr>
          <p:cNvPr id="11" name="Google Shape;11;p37"/>
          <p:cNvPicPr preferRelativeResize="0"/>
          <p:nvPr/>
        </p:nvPicPr>
        <p:blipFill rotWithShape="1">
          <a:blip r:embed="rId3">
            <a:alphaModFix/>
          </a:blip>
          <a:srcRect b="0" l="0" r="0" t="0"/>
          <a:stretch/>
        </p:blipFill>
        <p:spPr>
          <a:xfrm>
            <a:off x="795121" y="419162"/>
            <a:ext cx="1236084" cy="7451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0" name="Shape 60"/>
        <p:cNvGrpSpPr/>
        <p:nvPr/>
      </p:nvGrpSpPr>
      <p:grpSpPr>
        <a:xfrm>
          <a:off x="0" y="0"/>
          <a:ext cx="0" cy="0"/>
          <a:chOff x="0" y="0"/>
          <a:chExt cx="0" cy="0"/>
        </a:xfrm>
      </p:grpSpPr>
      <p:sp>
        <p:nvSpPr>
          <p:cNvPr id="61" name="Google Shape;6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3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 name="Shape 66"/>
        <p:cNvGrpSpPr/>
        <p:nvPr/>
      </p:nvGrpSpPr>
      <p:grpSpPr>
        <a:xfrm>
          <a:off x="0" y="0"/>
          <a:ext cx="0" cy="0"/>
          <a:chOff x="0" y="0"/>
          <a:chExt cx="0" cy="0"/>
        </a:xfrm>
      </p:grpSpPr>
      <p:sp>
        <p:nvSpPr>
          <p:cNvPr id="67" name="Google Shape;67;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3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E1F7FF"/>
        </a:solidFill>
      </p:bgPr>
    </p:bg>
    <p:spTree>
      <p:nvGrpSpPr>
        <p:cNvPr id="12" name="Shape 12"/>
        <p:cNvGrpSpPr/>
        <p:nvPr/>
      </p:nvGrpSpPr>
      <p:grpSpPr>
        <a:xfrm>
          <a:off x="0" y="0"/>
          <a:ext cx="0" cy="0"/>
          <a:chOff x="0" y="0"/>
          <a:chExt cx="0" cy="0"/>
        </a:xfrm>
      </p:grpSpPr>
      <p:sp>
        <p:nvSpPr>
          <p:cNvPr id="13" name="Google Shape;13;p23"/>
          <p:cNvSpPr txBox="1"/>
          <p:nvPr>
            <p:ph idx="11" type="ftr"/>
          </p:nvPr>
        </p:nvSpPr>
        <p:spPr>
          <a:xfrm>
            <a:off x="51883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blue and black logo&#10;&#10;Description automatically generated" id="14" name="Google Shape;14;p23"/>
          <p:cNvPicPr preferRelativeResize="0"/>
          <p:nvPr/>
        </p:nvPicPr>
        <p:blipFill rotWithShape="1">
          <a:blip r:embed="rId2">
            <a:alphaModFix/>
          </a:blip>
          <a:srcRect b="0" l="0" r="0" t="0"/>
          <a:stretch/>
        </p:blipFill>
        <p:spPr>
          <a:xfrm>
            <a:off x="10870825" y="298147"/>
            <a:ext cx="965947" cy="9303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 name="Google Shape;26;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 name="Shape 28"/>
        <p:cNvGrpSpPr/>
        <p:nvPr/>
      </p:nvGrpSpPr>
      <p:grpSpPr>
        <a:xfrm>
          <a:off x="0" y="0"/>
          <a:ext cx="0" cy="0"/>
          <a:chOff x="0" y="0"/>
          <a:chExt cx="0" cy="0"/>
        </a:xfrm>
      </p:grpSpPr>
      <p:sp>
        <p:nvSpPr>
          <p:cNvPr id="29" name="Google Shape;29;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 name="Google Shape;35;p2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0" name="Google Shape;40;p2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4" name="Google Shape;44;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9" name="Google Shape;49;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 name="Google Shape;50;p2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1" name="Google Shape;51;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3" name="Shape 53"/>
        <p:cNvGrpSpPr/>
        <p:nvPr/>
      </p:nvGrpSpPr>
      <p:grpSpPr>
        <a:xfrm>
          <a:off x="0" y="0"/>
          <a:ext cx="0" cy="0"/>
          <a:chOff x="0" y="0"/>
          <a:chExt cx="0" cy="0"/>
        </a:xfrm>
      </p:grpSpPr>
      <p:sp>
        <p:nvSpPr>
          <p:cNvPr id="54" name="Google Shape;54;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p:nvPr>
            <p:ph idx="2" type="pic"/>
          </p:nvPr>
        </p:nvSpPr>
        <p:spPr>
          <a:xfrm>
            <a:off x="5183188" y="987425"/>
            <a:ext cx="6172200" cy="4873625"/>
          </a:xfrm>
          <a:prstGeom prst="rect">
            <a:avLst/>
          </a:prstGeom>
          <a:noFill/>
          <a:ln>
            <a:noFill/>
          </a:ln>
        </p:spPr>
      </p:sp>
      <p:sp>
        <p:nvSpPr>
          <p:cNvPr id="56" name="Google Shape;56;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7" name="Google Shape;57;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8" name="Google Shape;58;p3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1"/>
          <p:cNvSpPr txBox="1"/>
          <p:nvPr>
            <p:ph idx="11" type="ftr"/>
          </p:nvPr>
        </p:nvSpPr>
        <p:spPr>
          <a:xfrm>
            <a:off x="51883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15.png"/><Relationship Id="rId5" Type="http://schemas.openxmlformats.org/officeDocument/2006/relationships/image" Target="../media/image23.png"/><Relationship Id="rId6" Type="http://schemas.openxmlformats.org/officeDocument/2006/relationships/image" Target="../media/image19.png"/><Relationship Id="rId7" Type="http://schemas.openxmlformats.org/officeDocument/2006/relationships/image" Target="../media/image18.png"/><Relationship Id="rId8"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info@eliberare.com" TargetMode="External"/><Relationship Id="rId4" Type="http://schemas.openxmlformats.org/officeDocument/2006/relationships/hyperlink" Target="https://www.eliberare.com/" TargetMode="External"/><Relationship Id="rId5" Type="http://schemas.openxmlformats.org/officeDocument/2006/relationships/hyperlink" Target="https://www.eliberare.com/" TargetMode="External"/><Relationship Id="rId6"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eliberare.com/pachet-educational-de-prevenire-a-traficului-de-persoane/" TargetMode="External"/><Relationship Id="rId4" Type="http://schemas.openxmlformats.org/officeDocument/2006/relationships/image" Target="../media/image8.png"/><Relationship Id="rId5" Type="http://schemas.openxmlformats.org/officeDocument/2006/relationships/image" Target="../media/image28.png"/><Relationship Id="rId6" Type="http://schemas.openxmlformats.org/officeDocument/2006/relationships/image" Target="../media/image24.png"/><Relationship Id="rId7" Type="http://schemas.openxmlformats.org/officeDocument/2006/relationships/image" Target="../media/image6.pn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
          <p:cNvSpPr txBox="1"/>
          <p:nvPr/>
        </p:nvSpPr>
        <p:spPr>
          <a:xfrm>
            <a:off x="665812" y="1425547"/>
            <a:ext cx="5965898" cy="1182399"/>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B00060"/>
              </a:buClr>
              <a:buSzPts val="6400"/>
              <a:buFont typeface="Helvetica Neue"/>
              <a:buNone/>
            </a:pPr>
            <a:r>
              <a:rPr b="1" i="0" lang="en-GB" sz="6400" u="none" cap="none" strike="noStrike">
                <a:solidFill>
                  <a:srgbClr val="B00060"/>
                </a:solidFill>
                <a:latin typeface="Helvetica Neue"/>
                <a:ea typeface="Helvetica Neue"/>
                <a:cs typeface="Helvetica Neue"/>
                <a:sym typeface="Helvetica Neue"/>
              </a:rPr>
              <a:t>INSPIRĂ</a:t>
            </a:r>
            <a:endParaRPr b="0" i="0" sz="1400" u="none" cap="none" strike="noStrike">
              <a:solidFill>
                <a:srgbClr val="000000"/>
              </a:solidFill>
              <a:latin typeface="Arial"/>
              <a:ea typeface="Arial"/>
              <a:cs typeface="Arial"/>
              <a:sym typeface="Arial"/>
            </a:endParaRPr>
          </a:p>
        </p:txBody>
      </p:sp>
      <p:sp>
        <p:nvSpPr>
          <p:cNvPr id="77" name="Google Shape;77;p1"/>
          <p:cNvSpPr txBox="1"/>
          <p:nvPr/>
        </p:nvSpPr>
        <p:spPr>
          <a:xfrm>
            <a:off x="619632" y="2983888"/>
            <a:ext cx="9144000" cy="1182399"/>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B00060"/>
              </a:buClr>
              <a:buSzPts val="12000"/>
              <a:buFont typeface="Helvetica Neue"/>
              <a:buNone/>
            </a:pPr>
            <a:r>
              <a:rPr b="1" i="0" lang="en-GB" sz="12000" u="none" cap="none" strike="noStrike">
                <a:solidFill>
                  <a:srgbClr val="B00060"/>
                </a:solidFill>
                <a:latin typeface="Helvetica Neue"/>
                <a:ea typeface="Helvetica Neue"/>
                <a:cs typeface="Helvetica Neue"/>
                <a:sym typeface="Helvetica Neue"/>
              </a:rPr>
              <a:t>LIBERTATE</a:t>
            </a:r>
            <a:endParaRPr b="0" i="0" sz="1400" u="none" cap="none" strike="noStrike">
              <a:solidFill>
                <a:srgbClr val="000000"/>
              </a:solidFill>
              <a:latin typeface="Arial"/>
              <a:ea typeface="Arial"/>
              <a:cs typeface="Arial"/>
              <a:sym typeface="Arial"/>
            </a:endParaRPr>
          </a:p>
        </p:txBody>
      </p:sp>
      <p:pic>
        <p:nvPicPr>
          <p:cNvPr id="78" name="Google Shape;78;p1"/>
          <p:cNvPicPr preferRelativeResize="0"/>
          <p:nvPr/>
        </p:nvPicPr>
        <p:blipFill rotWithShape="1">
          <a:blip r:embed="rId3">
            <a:alphaModFix/>
          </a:blip>
          <a:srcRect b="0" l="0" r="0" t="0"/>
          <a:stretch/>
        </p:blipFill>
        <p:spPr>
          <a:xfrm>
            <a:off x="5455321" y="1766394"/>
            <a:ext cx="3753334" cy="611536"/>
          </a:xfrm>
          <a:prstGeom prst="rect">
            <a:avLst/>
          </a:prstGeom>
          <a:noFill/>
          <a:ln>
            <a:noFill/>
          </a:ln>
        </p:spPr>
      </p:pic>
      <p:pic>
        <p:nvPicPr>
          <p:cNvPr descr="A blue and black logo&#10;&#10;Description automatically generated" id="79" name="Google Shape;79;p1"/>
          <p:cNvPicPr preferRelativeResize="0"/>
          <p:nvPr/>
        </p:nvPicPr>
        <p:blipFill rotWithShape="1">
          <a:blip r:embed="rId4">
            <a:alphaModFix/>
          </a:blip>
          <a:srcRect b="0" l="0" r="0" t="0"/>
          <a:stretch/>
        </p:blipFill>
        <p:spPr>
          <a:xfrm>
            <a:off x="9436039" y="1351409"/>
            <a:ext cx="2755961" cy="2654294"/>
          </a:xfrm>
          <a:prstGeom prst="rect">
            <a:avLst/>
          </a:prstGeom>
          <a:noFill/>
          <a:ln>
            <a:noFill/>
          </a:ln>
        </p:spPr>
      </p:pic>
      <p:sp>
        <p:nvSpPr>
          <p:cNvPr id="80" name="Google Shape;80;p1"/>
          <p:cNvSpPr txBox="1"/>
          <p:nvPr/>
        </p:nvSpPr>
        <p:spPr>
          <a:xfrm>
            <a:off x="795121" y="5277611"/>
            <a:ext cx="7180479" cy="104231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3600"/>
              <a:buFont typeface="Arial"/>
              <a:buNone/>
            </a:pPr>
            <a:r>
              <a:rPr b="0" i="0" lang="en-GB" sz="3600" u="none" cap="none" strike="noStrike">
                <a:solidFill>
                  <a:schemeClr val="lt1"/>
                </a:solidFill>
                <a:latin typeface="Helvetica Neue"/>
                <a:ea typeface="Helvetica Neue"/>
                <a:cs typeface="Helvetica Neue"/>
                <a:sym typeface="Helvetica Neue"/>
              </a:rPr>
              <a:t>Prevenind traficul de persoane și exploatarea sexuală în România</a:t>
            </a:r>
            <a:endParaRPr b="0" i="0" sz="36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
          <p:cNvSpPr/>
          <p:nvPr/>
        </p:nvSpPr>
        <p:spPr>
          <a:xfrm rot="10800000">
            <a:off x="-608675" y="0"/>
            <a:ext cx="1189200" cy="1329300"/>
          </a:xfrm>
          <a:prstGeom prst="pie">
            <a:avLst>
              <a:gd fmla="val 5403516" name="adj1"/>
              <a:gd fmla="val 16200000" name="adj2"/>
            </a:avLst>
          </a:prstGeom>
          <a:solidFill>
            <a:srgbClr val="B00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 name="Google Shape;206;p3"/>
          <p:cNvSpPr txBox="1"/>
          <p:nvPr>
            <p:ph idx="11" type="ftr"/>
          </p:nvPr>
        </p:nvSpPr>
        <p:spPr>
          <a:xfrm>
            <a:off x="9171933" y="6490181"/>
            <a:ext cx="2496244" cy="17384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b="0" i="1" lang="en-GB" sz="800" u="none" cap="none" strike="noStrike">
                <a:solidFill>
                  <a:srgbClr val="A5A5A5"/>
                </a:solidFill>
                <a:latin typeface="Helvetica Neue"/>
                <a:ea typeface="Helvetica Neue"/>
                <a:cs typeface="Helvetica Neue"/>
                <a:sym typeface="Helvetica Neue"/>
              </a:rPr>
              <a:t>Toate drepturile rezervate Asociației eLiberare </a:t>
            </a:r>
            <a:r>
              <a:rPr b="0" baseline="30000" i="1" lang="en-GB" sz="800" u="none" cap="none" strike="noStrike">
                <a:solidFill>
                  <a:srgbClr val="A5A5A5"/>
                </a:solidFill>
                <a:latin typeface="Helvetica Neue"/>
                <a:ea typeface="Helvetica Neue"/>
                <a:cs typeface="Helvetica Neue"/>
                <a:sym typeface="Helvetica Neue"/>
              </a:rPr>
              <a:t>®</a:t>
            </a:r>
            <a:endParaRPr b="0" baseline="30000" i="1" sz="800" u="none" cap="none" strike="noStrike">
              <a:solidFill>
                <a:srgbClr val="A5A5A5"/>
              </a:solidFill>
              <a:latin typeface="Helvetica Neue"/>
              <a:ea typeface="Helvetica Neue"/>
              <a:cs typeface="Helvetica Neue"/>
              <a:sym typeface="Helvetica Neue"/>
            </a:endParaRPr>
          </a:p>
        </p:txBody>
      </p:sp>
      <p:sp>
        <p:nvSpPr>
          <p:cNvPr id="207" name="Google Shape;207;p3"/>
          <p:cNvSpPr txBox="1"/>
          <p:nvPr/>
        </p:nvSpPr>
        <p:spPr>
          <a:xfrm>
            <a:off x="717970" y="243874"/>
            <a:ext cx="9330905" cy="108542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B00060"/>
              </a:buClr>
              <a:buSzPts val="3600"/>
              <a:buFont typeface="Helvetica Neue"/>
              <a:buNone/>
            </a:pPr>
            <a:r>
              <a:rPr b="1" i="0" lang="en-GB" sz="3600" u="none" cap="none" strike="noStrike">
                <a:solidFill>
                  <a:srgbClr val="B00060"/>
                </a:solidFill>
                <a:latin typeface="Helvetica Neue"/>
                <a:ea typeface="Helvetica Neue"/>
                <a:cs typeface="Helvetica Neue"/>
                <a:sym typeface="Helvetica Neue"/>
                <a:extLst>
                  <a:ext uri="http://customooxmlschemas.google.com/">
                    <go:slidesCustomData xmlns:go="http://customooxmlschemas.google.com/" textRoundtripDataId="5"/>
                  </a:ext>
                </a:extLst>
              </a:rPr>
              <a:t>Ce forme pot lua abuzul și exploatarea sexuală online?</a:t>
            </a:r>
            <a:endParaRPr b="1" i="0" sz="3600" u="none" cap="none" strike="noStrike">
              <a:solidFill>
                <a:srgbClr val="B00060"/>
              </a:solidFill>
              <a:latin typeface="Helvetica Neue"/>
              <a:ea typeface="Helvetica Neue"/>
              <a:cs typeface="Helvetica Neue"/>
              <a:sym typeface="Helvetica Neue"/>
            </a:endParaRPr>
          </a:p>
        </p:txBody>
      </p:sp>
      <p:sp>
        <p:nvSpPr>
          <p:cNvPr id="208" name="Google Shape;208;p3"/>
          <p:cNvSpPr txBox="1"/>
          <p:nvPr/>
        </p:nvSpPr>
        <p:spPr>
          <a:xfrm>
            <a:off x="8168175" y="2026700"/>
            <a:ext cx="4074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09" name="Google Shape;209;p3"/>
          <p:cNvSpPr/>
          <p:nvPr/>
        </p:nvSpPr>
        <p:spPr>
          <a:xfrm>
            <a:off x="5012832" y="2878848"/>
            <a:ext cx="2184300" cy="21843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10" name="Google Shape;210;p3"/>
          <p:cNvPicPr preferRelativeResize="0"/>
          <p:nvPr/>
        </p:nvPicPr>
        <p:blipFill rotWithShape="1">
          <a:blip r:embed="rId3">
            <a:alphaModFix/>
          </a:blip>
          <a:srcRect b="0" l="0" r="0" t="0"/>
          <a:stretch/>
        </p:blipFill>
        <p:spPr>
          <a:xfrm>
            <a:off x="3275288" y="1288261"/>
            <a:ext cx="5410873" cy="5396928"/>
          </a:xfrm>
          <a:prstGeom prst="rect">
            <a:avLst/>
          </a:prstGeom>
          <a:noFill/>
          <a:ln>
            <a:noFill/>
          </a:ln>
        </p:spPr>
      </p:pic>
      <p:sp>
        <p:nvSpPr>
          <p:cNvPr id="211" name="Google Shape;211;p3"/>
          <p:cNvSpPr txBox="1"/>
          <p:nvPr/>
        </p:nvSpPr>
        <p:spPr>
          <a:xfrm>
            <a:off x="5051326" y="3638481"/>
            <a:ext cx="185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B0F0"/>
                </a:solidFill>
                <a:latin typeface="Helvetica Neue"/>
                <a:ea typeface="Helvetica Neue"/>
                <a:cs typeface="Helvetica Neue"/>
                <a:sym typeface="Helvetica Neue"/>
              </a:rPr>
              <a:t>FORME DE MANIFESTARE</a:t>
            </a:r>
            <a:endParaRPr b="0" i="0" sz="1400" u="none" cap="none" strike="noStrike">
              <a:solidFill>
                <a:srgbClr val="000000"/>
              </a:solidFill>
              <a:latin typeface="Arial"/>
              <a:ea typeface="Arial"/>
              <a:cs typeface="Arial"/>
              <a:sym typeface="Arial"/>
            </a:endParaRPr>
          </a:p>
        </p:txBody>
      </p:sp>
      <p:sp>
        <p:nvSpPr>
          <p:cNvPr id="212" name="Google Shape;212;p3"/>
          <p:cNvSpPr txBox="1"/>
          <p:nvPr/>
        </p:nvSpPr>
        <p:spPr>
          <a:xfrm>
            <a:off x="3905251" y="2381537"/>
            <a:ext cx="18402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Helvetica Neue"/>
                <a:ea typeface="Helvetica Neue"/>
                <a:cs typeface="Helvetica Neue"/>
                <a:sym typeface="Helvetica Neue"/>
              </a:rPr>
              <a:t>Materiale care conțin forme de abuz sexual asupra copiilor</a:t>
            </a:r>
            <a:endParaRPr b="0" i="0" sz="1400" u="none" cap="none" strike="noStrike">
              <a:solidFill>
                <a:srgbClr val="000000"/>
              </a:solidFill>
              <a:latin typeface="Arial"/>
              <a:ea typeface="Arial"/>
              <a:cs typeface="Arial"/>
              <a:sym typeface="Arial"/>
            </a:endParaRPr>
          </a:p>
        </p:txBody>
      </p:sp>
      <p:sp>
        <p:nvSpPr>
          <p:cNvPr id="213" name="Google Shape;213;p3"/>
          <p:cNvSpPr txBox="1"/>
          <p:nvPr/>
        </p:nvSpPr>
        <p:spPr>
          <a:xfrm>
            <a:off x="6364932" y="2355936"/>
            <a:ext cx="1037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1" i="0" lang="en-GB" sz="1200" u="none" cap="none" strike="noStrike">
                <a:solidFill>
                  <a:srgbClr val="FFFFFF"/>
                </a:solidFill>
                <a:latin typeface="Helvetica Neue"/>
                <a:ea typeface="Helvetica Neue"/>
                <a:cs typeface="Helvetica Neue"/>
                <a:sym typeface="Helvetica Neue"/>
              </a:rPr>
              <a:t>Sextingul</a:t>
            </a:r>
            <a:endParaRPr b="1" i="0" sz="1200" u="none" cap="none" strike="noStrike">
              <a:solidFill>
                <a:srgbClr val="FFFFFF"/>
              </a:solidFill>
              <a:latin typeface="Helvetica Neue"/>
              <a:ea typeface="Helvetica Neue"/>
              <a:cs typeface="Helvetica Neue"/>
              <a:sym typeface="Helvetica Neue"/>
            </a:endParaRPr>
          </a:p>
        </p:txBody>
      </p:sp>
      <p:sp>
        <p:nvSpPr>
          <p:cNvPr id="214" name="Google Shape;214;p3"/>
          <p:cNvSpPr txBox="1"/>
          <p:nvPr/>
        </p:nvSpPr>
        <p:spPr>
          <a:xfrm>
            <a:off x="7157110" y="4500746"/>
            <a:ext cx="1421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Helvetica Neue"/>
                <a:ea typeface="Helvetica Neue"/>
                <a:cs typeface="Helvetica Neue"/>
                <a:sym typeface="Helvetica Neue"/>
              </a:rPr>
              <a:t>Șantajul sexual (sextortion)</a:t>
            </a:r>
            <a:endParaRPr b="0" i="0" sz="1400" u="none" cap="none" strike="noStrike">
              <a:solidFill>
                <a:srgbClr val="000000"/>
              </a:solidFill>
              <a:latin typeface="Arial"/>
              <a:ea typeface="Arial"/>
              <a:cs typeface="Arial"/>
              <a:sym typeface="Arial"/>
            </a:endParaRPr>
          </a:p>
        </p:txBody>
      </p:sp>
      <p:sp>
        <p:nvSpPr>
          <p:cNvPr id="215" name="Google Shape;215;p3"/>
          <p:cNvSpPr txBox="1"/>
          <p:nvPr/>
        </p:nvSpPr>
        <p:spPr>
          <a:xfrm>
            <a:off x="6234267" y="4895427"/>
            <a:ext cx="59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1" i="0" lang="en-GB" sz="2400" u="none" cap="none" strike="noStrike">
                <a:solidFill>
                  <a:srgbClr val="FFFFFF"/>
                </a:solidFill>
                <a:latin typeface="Helvetica Neue"/>
                <a:ea typeface="Helvetica Neue"/>
                <a:cs typeface="Helvetica Neue"/>
                <a:sym typeface="Helvetica Neue"/>
              </a:rPr>
              <a:t>D</a:t>
            </a:r>
            <a:endParaRPr b="1" i="0" sz="2400" u="none" cap="none" strike="noStrike">
              <a:solidFill>
                <a:srgbClr val="FFFFFF"/>
              </a:solidFill>
              <a:latin typeface="Helvetica Neue"/>
              <a:ea typeface="Helvetica Neue"/>
              <a:cs typeface="Helvetica Neue"/>
              <a:sym typeface="Helvetica Neue"/>
            </a:endParaRPr>
          </a:p>
        </p:txBody>
      </p:sp>
      <p:sp>
        <p:nvSpPr>
          <p:cNvPr id="216" name="Google Shape;216;p3"/>
          <p:cNvSpPr txBox="1"/>
          <p:nvPr/>
        </p:nvSpPr>
        <p:spPr>
          <a:xfrm>
            <a:off x="8207393" y="3328940"/>
            <a:ext cx="59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1"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pic>
        <p:nvPicPr>
          <p:cNvPr descr="Online meeting with solid fill" id="217" name="Google Shape;217;p3"/>
          <p:cNvPicPr preferRelativeResize="0"/>
          <p:nvPr/>
        </p:nvPicPr>
        <p:blipFill rotWithShape="1">
          <a:blip r:embed="rId4">
            <a:alphaModFix/>
          </a:blip>
          <a:srcRect b="0" l="0" r="0" t="0"/>
          <a:stretch/>
        </p:blipFill>
        <p:spPr>
          <a:xfrm>
            <a:off x="5120788" y="1817182"/>
            <a:ext cx="624548" cy="624548"/>
          </a:xfrm>
          <a:prstGeom prst="rect">
            <a:avLst/>
          </a:prstGeom>
          <a:noFill/>
          <a:ln>
            <a:noFill/>
          </a:ln>
        </p:spPr>
      </p:pic>
      <p:pic>
        <p:nvPicPr>
          <p:cNvPr descr="Chat bubble with solid fill" id="218" name="Google Shape;218;p3"/>
          <p:cNvPicPr preferRelativeResize="0"/>
          <p:nvPr/>
        </p:nvPicPr>
        <p:blipFill rotWithShape="1">
          <a:blip r:embed="rId5">
            <a:alphaModFix/>
          </a:blip>
          <a:srcRect b="0" l="0" r="0" t="0"/>
          <a:stretch/>
        </p:blipFill>
        <p:spPr>
          <a:xfrm>
            <a:off x="6390396" y="1820594"/>
            <a:ext cx="624548" cy="624548"/>
          </a:xfrm>
          <a:prstGeom prst="rect">
            <a:avLst/>
          </a:prstGeom>
          <a:noFill/>
          <a:ln>
            <a:noFill/>
          </a:ln>
        </p:spPr>
      </p:pic>
      <p:pic>
        <p:nvPicPr>
          <p:cNvPr descr="Money with solid fill" id="219" name="Google Shape;219;p3"/>
          <p:cNvPicPr preferRelativeResize="0"/>
          <p:nvPr/>
        </p:nvPicPr>
        <p:blipFill rotWithShape="1">
          <a:blip r:embed="rId6">
            <a:alphaModFix/>
          </a:blip>
          <a:srcRect b="0" l="0" r="0" t="0"/>
          <a:stretch/>
        </p:blipFill>
        <p:spPr>
          <a:xfrm>
            <a:off x="7251412" y="3926511"/>
            <a:ext cx="624548" cy="624548"/>
          </a:xfrm>
          <a:prstGeom prst="rect">
            <a:avLst/>
          </a:prstGeom>
          <a:noFill/>
          <a:ln>
            <a:noFill/>
          </a:ln>
        </p:spPr>
      </p:pic>
      <p:pic>
        <p:nvPicPr>
          <p:cNvPr descr="Online Network with solid fill" id="220" name="Google Shape;220;p3"/>
          <p:cNvPicPr preferRelativeResize="0"/>
          <p:nvPr/>
        </p:nvPicPr>
        <p:blipFill rotWithShape="1">
          <a:blip r:embed="rId7">
            <a:alphaModFix/>
          </a:blip>
          <a:srcRect b="0" l="0" r="0" t="0"/>
          <a:stretch/>
        </p:blipFill>
        <p:spPr>
          <a:xfrm>
            <a:off x="5479096" y="5174625"/>
            <a:ext cx="624548" cy="624548"/>
          </a:xfrm>
          <a:prstGeom prst="rect">
            <a:avLst/>
          </a:prstGeom>
          <a:noFill/>
          <a:ln>
            <a:noFill/>
          </a:ln>
        </p:spPr>
      </p:pic>
      <p:sp>
        <p:nvSpPr>
          <p:cNvPr id="221" name="Google Shape;221;p3"/>
          <p:cNvSpPr txBox="1"/>
          <p:nvPr/>
        </p:nvSpPr>
        <p:spPr>
          <a:xfrm>
            <a:off x="3390563" y="3333046"/>
            <a:ext cx="594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1" i="0" lang="en-GB" sz="2400" u="none" cap="none" strike="noStrike">
                <a:solidFill>
                  <a:srgbClr val="FFFFFF"/>
                </a:solidFill>
                <a:latin typeface="Helvetica Neue"/>
                <a:ea typeface="Helvetica Neue"/>
                <a:cs typeface="Helvetica Neue"/>
                <a:sym typeface="Helvetica Neue"/>
              </a:rPr>
              <a:t>E</a:t>
            </a:r>
            <a:endParaRPr b="1" i="0" sz="2400" u="none" cap="none" strike="noStrike">
              <a:solidFill>
                <a:srgbClr val="FFFFFF"/>
              </a:solidFill>
              <a:latin typeface="Helvetica Neue"/>
              <a:ea typeface="Helvetica Neue"/>
              <a:cs typeface="Helvetica Neue"/>
              <a:sym typeface="Helvetica Neue"/>
            </a:endParaRPr>
          </a:p>
        </p:txBody>
      </p:sp>
      <p:sp>
        <p:nvSpPr>
          <p:cNvPr id="222" name="Google Shape;222;p3"/>
          <p:cNvSpPr txBox="1"/>
          <p:nvPr/>
        </p:nvSpPr>
        <p:spPr>
          <a:xfrm>
            <a:off x="3699175" y="4445476"/>
            <a:ext cx="1565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Helvetica Neue"/>
                <a:ea typeface="Helvetica Neue"/>
                <a:cs typeface="Helvetica Neue"/>
                <a:sym typeface="Helvetica Neue"/>
              </a:rPr>
              <a:t>Transmisiunea live a abuzului sexual (livestreaming / videochat)</a:t>
            </a:r>
            <a:endParaRPr b="1" i="0" sz="1200" u="none" cap="none" strike="noStrike">
              <a:solidFill>
                <a:srgbClr val="FFFFFF"/>
              </a:solidFill>
              <a:latin typeface="Helvetica Neue"/>
              <a:ea typeface="Helvetica Neue"/>
              <a:cs typeface="Helvetica Neue"/>
              <a:sym typeface="Helvetica Neue"/>
            </a:endParaRPr>
          </a:p>
        </p:txBody>
      </p:sp>
      <p:pic>
        <p:nvPicPr>
          <p:cNvPr descr="Presentation with media with solid fill" id="223" name="Google Shape;223;p3"/>
          <p:cNvPicPr preferRelativeResize="0"/>
          <p:nvPr/>
        </p:nvPicPr>
        <p:blipFill rotWithShape="1">
          <a:blip r:embed="rId8">
            <a:alphaModFix/>
          </a:blip>
          <a:srcRect b="0" l="0" r="0" t="0"/>
          <a:stretch/>
        </p:blipFill>
        <p:spPr>
          <a:xfrm>
            <a:off x="3728504" y="3800059"/>
            <a:ext cx="624548" cy="624548"/>
          </a:xfrm>
          <a:prstGeom prst="rect">
            <a:avLst/>
          </a:prstGeom>
          <a:noFill/>
          <a:ln>
            <a:noFill/>
          </a:ln>
        </p:spPr>
      </p:pic>
      <p:sp>
        <p:nvSpPr>
          <p:cNvPr id="224" name="Google Shape;224;p3"/>
          <p:cNvSpPr txBox="1"/>
          <p:nvPr/>
        </p:nvSpPr>
        <p:spPr>
          <a:xfrm>
            <a:off x="5166600" y="5910650"/>
            <a:ext cx="1858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lt1"/>
                </a:solidFill>
                <a:latin typeface="Helvetica Neue"/>
                <a:ea typeface="Helvetica Neue"/>
                <a:cs typeface="Helvetica Neue"/>
                <a:sym typeface="Helvetica Neue"/>
              </a:rPr>
              <a:t>Ademenirea sexuală online (grooming)</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nvSpPr>
        <p:spPr>
          <a:xfrm>
            <a:off x="4435365" y="2167116"/>
            <a:ext cx="71559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800" u="none" cap="none" strike="noStrike">
                <a:solidFill>
                  <a:srgbClr val="01A7E2"/>
                </a:solidFill>
                <a:latin typeface="Helvetica Neue"/>
                <a:ea typeface="Helvetica Neue"/>
                <a:cs typeface="Helvetica Neue"/>
                <a:sym typeface="Helvetica Neue"/>
              </a:rPr>
              <a:t>Asociația eLiberare</a:t>
            </a:r>
            <a:endParaRPr/>
          </a:p>
          <a:p>
            <a:pPr indent="0" lvl="0" marL="0" marR="0" rtl="0" algn="l">
              <a:lnSpc>
                <a:spcPct val="100000"/>
              </a:lnSpc>
              <a:spcBef>
                <a:spcPts val="0"/>
              </a:spcBef>
              <a:spcAft>
                <a:spcPts val="0"/>
              </a:spcAft>
              <a:buNone/>
            </a:pPr>
            <a:r>
              <a:t/>
            </a:r>
            <a:endParaRPr b="0" i="0" sz="2000" u="none" cap="none" strike="noStrike">
              <a:solidFill>
                <a:srgbClr val="01A7E2"/>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2000"/>
              <a:buFont typeface="Arial"/>
              <a:buNone/>
            </a:pPr>
            <a:r>
              <a:rPr b="0" i="0" lang="en-GB" sz="2000" u="sng" cap="none" strike="noStrike">
                <a:solidFill>
                  <a:srgbClr val="002060"/>
                </a:solidFill>
                <a:latin typeface="Helvetica Neue"/>
                <a:ea typeface="Helvetica Neue"/>
                <a:cs typeface="Helvetica Neue"/>
                <a:sym typeface="Helvetica Neue"/>
                <a:hlinkClick r:id="rId3">
                  <a:extLst>
                    <a:ext uri="{A12FA001-AC4F-418D-AE19-62706E023703}">
                      <ahyp:hlinkClr val="tx"/>
                    </a:ext>
                  </a:extLst>
                </a:hlinkClick>
              </a:rPr>
              <a:t>info@eliberare.com</a:t>
            </a:r>
            <a:r>
              <a:rPr b="0" i="0" lang="en-GB" sz="2000" u="none" cap="none" strike="noStrike">
                <a:solidFill>
                  <a:srgbClr val="002060"/>
                </a:solidFill>
                <a:latin typeface="Helvetica Neue"/>
                <a:ea typeface="Helvetica Neue"/>
                <a:cs typeface="Helvetica Neue"/>
                <a:sym typeface="Helvetica Neue"/>
              </a:rPr>
              <a:t> </a:t>
            </a:r>
            <a:endParaRPr b="0" i="0" sz="2000" u="sng" cap="none" strike="noStrike">
              <a:solidFill>
                <a:srgbClr val="002060"/>
              </a:solidFill>
              <a:latin typeface="Helvetica Neue"/>
              <a:ea typeface="Helvetica Neue"/>
              <a:cs typeface="Helvetica Neue"/>
              <a:sym typeface="Helvetica Neue"/>
              <a:hlinkClick r:id="rId4">
                <a:extLst>
                  <a:ext uri="{A12FA001-AC4F-418D-AE19-62706E023703}">
                    <ahyp:hlinkClr val="tx"/>
                  </a:ext>
                </a:extLst>
              </a:hlinkClick>
            </a:endParaRPr>
          </a:p>
          <a:p>
            <a:pPr indent="0" lvl="0" marL="0" marR="0" rtl="0" algn="l">
              <a:lnSpc>
                <a:spcPct val="150000"/>
              </a:lnSpc>
              <a:spcBef>
                <a:spcPts val="0"/>
              </a:spcBef>
              <a:spcAft>
                <a:spcPts val="0"/>
              </a:spcAft>
              <a:buClr>
                <a:srgbClr val="000000"/>
              </a:buClr>
              <a:buSzPts val="2000"/>
              <a:buFont typeface="Arial"/>
              <a:buNone/>
            </a:pPr>
            <a:r>
              <a:rPr b="0" i="0" lang="en-GB" sz="2000" u="sng" cap="none" strike="noStrike">
                <a:solidFill>
                  <a:srgbClr val="002060"/>
                </a:solidFill>
                <a:latin typeface="Helvetica Neue"/>
                <a:ea typeface="Helvetica Neue"/>
                <a:cs typeface="Helvetica Neue"/>
                <a:sym typeface="Helvetica Neue"/>
                <a:hlinkClick r:id="rId5">
                  <a:extLst>
                    <a:ext uri="{A12FA001-AC4F-418D-AE19-62706E023703}">
                      <ahyp:hlinkClr val="tx"/>
                    </a:ext>
                  </a:extLst>
                </a:hlinkClick>
              </a:rPr>
              <a:t>www.eliberare.com</a:t>
            </a:r>
            <a:r>
              <a:rPr b="0" i="0" lang="en-GB" sz="2000" u="none" cap="none" strike="noStrike">
                <a:solidFill>
                  <a:srgbClr val="002060"/>
                </a:solidFill>
                <a:latin typeface="Helvetica Neue"/>
                <a:ea typeface="Helvetica Neue"/>
                <a:cs typeface="Helvetica Neue"/>
                <a:sym typeface="Helvetica Neue"/>
              </a:rPr>
              <a:t> </a:t>
            </a:r>
            <a:endParaRPr b="0" i="0" sz="2000" u="none" cap="none" strike="noStrike">
              <a:solidFill>
                <a:srgbClr val="002060"/>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0" i="0" sz="2000" u="none" cap="none" strike="noStrike">
              <a:solidFill>
                <a:srgbClr val="01A7E2"/>
              </a:solidFill>
              <a:latin typeface="Helvetica Neue"/>
              <a:ea typeface="Helvetica Neue"/>
              <a:cs typeface="Helvetica Neue"/>
              <a:sym typeface="Helvetica Neue"/>
            </a:endParaRPr>
          </a:p>
        </p:txBody>
      </p:sp>
      <p:pic>
        <p:nvPicPr>
          <p:cNvPr id="230" name="Google Shape;230;p7"/>
          <p:cNvPicPr preferRelativeResize="0"/>
          <p:nvPr/>
        </p:nvPicPr>
        <p:blipFill rotWithShape="1">
          <a:blip r:embed="rId6">
            <a:alphaModFix/>
          </a:blip>
          <a:srcRect b="0" l="0" r="0" t="0"/>
          <a:stretch/>
        </p:blipFill>
        <p:spPr>
          <a:xfrm>
            <a:off x="1135873" y="1878581"/>
            <a:ext cx="2701836" cy="27018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3"/>
          <p:cNvSpPr/>
          <p:nvPr/>
        </p:nvSpPr>
        <p:spPr>
          <a:xfrm rot="10800000">
            <a:off x="-608675" y="0"/>
            <a:ext cx="1189200" cy="1329300"/>
          </a:xfrm>
          <a:prstGeom prst="pie">
            <a:avLst>
              <a:gd fmla="val 5403516" name="adj1"/>
              <a:gd fmla="val 16200000" name="adj2"/>
            </a:avLst>
          </a:prstGeom>
          <a:solidFill>
            <a:srgbClr val="B00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86" name="Google Shape;86;p33"/>
          <p:cNvSpPr txBox="1"/>
          <p:nvPr/>
        </p:nvSpPr>
        <p:spPr>
          <a:xfrm>
            <a:off x="2222330" y="3978178"/>
            <a:ext cx="245314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E1F7FF"/>
                </a:solidFill>
                <a:latin typeface="Helvetica Neue"/>
                <a:ea typeface="Helvetica Neue"/>
                <a:cs typeface="Helvetica Neue"/>
                <a:sym typeface="Helvetica Neue"/>
              </a:rPr>
              <a:t>Prin consrângere, forță sau amenințări.</a:t>
            </a:r>
            <a:endParaRPr b="0" i="0" sz="1600" u="none" cap="none" strike="noStrike">
              <a:solidFill>
                <a:srgbClr val="E1F7FF"/>
              </a:solidFill>
              <a:latin typeface="Helvetica Neue"/>
              <a:ea typeface="Helvetica Neue"/>
              <a:cs typeface="Helvetica Neue"/>
              <a:sym typeface="Helvetica Neue"/>
            </a:endParaRPr>
          </a:p>
        </p:txBody>
      </p:sp>
      <p:sp>
        <p:nvSpPr>
          <p:cNvPr id="87" name="Google Shape;87;p33"/>
          <p:cNvSpPr txBox="1"/>
          <p:nvPr>
            <p:ph idx="11" type="ftr"/>
          </p:nvPr>
        </p:nvSpPr>
        <p:spPr>
          <a:xfrm>
            <a:off x="9455712" y="6490181"/>
            <a:ext cx="2496244" cy="17384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b="0" i="1" lang="en-GB" sz="800" u="none" cap="none" strike="noStrike">
                <a:solidFill>
                  <a:srgbClr val="A5A5A5"/>
                </a:solidFill>
                <a:latin typeface="Helvetica Neue"/>
                <a:ea typeface="Helvetica Neue"/>
                <a:cs typeface="Helvetica Neue"/>
                <a:sym typeface="Helvetica Neue"/>
              </a:rPr>
              <a:t>Toate drepturile rezervate Asociației eLiberare </a:t>
            </a:r>
            <a:r>
              <a:rPr b="0" baseline="30000" i="1" lang="en-GB" sz="800" u="none" cap="none" strike="noStrike">
                <a:solidFill>
                  <a:srgbClr val="A5A5A5"/>
                </a:solidFill>
                <a:latin typeface="Helvetica Neue"/>
                <a:ea typeface="Helvetica Neue"/>
                <a:cs typeface="Helvetica Neue"/>
                <a:sym typeface="Helvetica Neue"/>
              </a:rPr>
              <a:t>®</a:t>
            </a:r>
            <a:endParaRPr b="0" baseline="30000" i="1" sz="800" u="none" cap="none" strike="noStrike">
              <a:solidFill>
                <a:srgbClr val="A5A5A5"/>
              </a:solidFill>
              <a:latin typeface="Helvetica Neue"/>
              <a:ea typeface="Helvetica Neue"/>
              <a:cs typeface="Helvetica Neue"/>
              <a:sym typeface="Helvetica Neue"/>
            </a:endParaRPr>
          </a:p>
        </p:txBody>
      </p:sp>
      <p:sp>
        <p:nvSpPr>
          <p:cNvPr id="88" name="Google Shape;88;p33"/>
          <p:cNvSpPr txBox="1"/>
          <p:nvPr/>
        </p:nvSpPr>
        <p:spPr>
          <a:xfrm>
            <a:off x="717970" y="243874"/>
            <a:ext cx="9330905" cy="75625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B00060"/>
              </a:buClr>
              <a:buSzPts val="3600"/>
              <a:buFont typeface="Helvetica Neue"/>
              <a:buNone/>
            </a:pPr>
            <a:r>
              <a:t/>
            </a:r>
            <a:endParaRPr b="0" i="0" sz="1400" u="none" cap="none" strike="noStrike">
              <a:solidFill>
                <a:srgbClr val="000000"/>
              </a:solidFill>
              <a:latin typeface="Arial"/>
              <a:ea typeface="Arial"/>
              <a:cs typeface="Arial"/>
              <a:sym typeface="Arial"/>
            </a:endParaRPr>
          </a:p>
        </p:txBody>
      </p:sp>
      <p:sp>
        <p:nvSpPr>
          <p:cNvPr id="89" name="Google Shape;89;p33"/>
          <p:cNvSpPr txBox="1"/>
          <p:nvPr/>
        </p:nvSpPr>
        <p:spPr>
          <a:xfrm>
            <a:off x="1182750" y="2093685"/>
            <a:ext cx="9826500" cy="2616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GB" sz="3200" u="none" cap="none" strike="noStrike">
                <a:solidFill>
                  <a:srgbClr val="001F60"/>
                </a:solidFill>
                <a:latin typeface="Helvetica Neue"/>
                <a:ea typeface="Helvetica Neue"/>
                <a:cs typeface="Helvetica Neue"/>
                <a:sym typeface="Helvetica Neue"/>
              </a:rPr>
              <a:t>Asociația </a:t>
            </a:r>
            <a:r>
              <a:rPr b="1" i="0" lang="en-GB" sz="3200" u="none" cap="none" strike="noStrike">
                <a:solidFill>
                  <a:srgbClr val="01A7E2"/>
                </a:solidFill>
                <a:latin typeface="Helvetica Neue"/>
                <a:ea typeface="Helvetica Neue"/>
                <a:cs typeface="Helvetica Neue"/>
                <a:sym typeface="Helvetica Neue"/>
              </a:rPr>
              <a:t>eLiberare</a:t>
            </a:r>
            <a:endParaRPr/>
          </a:p>
          <a:p>
            <a:pPr indent="0" lvl="0" marL="0" marR="0" rtl="0" algn="ctr">
              <a:lnSpc>
                <a:spcPct val="100000"/>
              </a:lnSpc>
              <a:spcBef>
                <a:spcPts val="0"/>
              </a:spcBef>
              <a:spcAft>
                <a:spcPts val="0"/>
              </a:spcAft>
              <a:buNone/>
            </a:pPr>
            <a:r>
              <a:t/>
            </a:r>
            <a:endParaRPr b="1" i="0" sz="3200" u="none" cap="none" strike="noStrike">
              <a:solidFill>
                <a:srgbClr val="001F60"/>
              </a:solidFill>
              <a:latin typeface="Helvetica Neue"/>
              <a:ea typeface="Helvetica Neue"/>
              <a:cs typeface="Helvetica Neue"/>
              <a:sym typeface="Helvetica Neue"/>
            </a:endParaRPr>
          </a:p>
          <a:p>
            <a:pPr indent="0" lvl="0" marL="0" marR="0" rtl="0" algn="ctr">
              <a:lnSpc>
                <a:spcPct val="100000"/>
              </a:lnSpc>
              <a:spcBef>
                <a:spcPts val="0"/>
              </a:spcBef>
              <a:spcAft>
                <a:spcPts val="0"/>
              </a:spcAft>
              <a:buNone/>
            </a:pPr>
            <a:r>
              <a:t/>
            </a:r>
            <a:endParaRPr b="1" i="0" sz="2000" u="none" cap="none" strike="noStrike">
              <a:solidFill>
                <a:srgbClr val="001F6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None/>
            </a:pPr>
            <a:r>
              <a:rPr lang="en-GB" sz="1800">
                <a:solidFill>
                  <a:srgbClr val="001F60"/>
                </a:solidFill>
                <a:latin typeface="Helvetica Neue"/>
                <a:ea typeface="Helvetica Neue"/>
                <a:cs typeface="Helvetica Neue"/>
                <a:sym typeface="Helvetica Neue"/>
              </a:rPr>
              <a:t>E</a:t>
            </a:r>
            <a:r>
              <a:rPr b="0" i="0" lang="en-GB" sz="1800" u="none" cap="none" strike="noStrike">
                <a:solidFill>
                  <a:srgbClr val="001F60"/>
                </a:solidFill>
                <a:latin typeface="Helvetica Neue"/>
                <a:ea typeface="Helvetica Neue"/>
                <a:cs typeface="Helvetica Neue"/>
                <a:sym typeface="Helvetica Neue"/>
              </a:rPr>
              <a:t>ste o mișcare socială împotriva traficului de persoane și a exploatării sexuale în România. Fondată în anul 2013, eLiberare urmează, în activitatea sa, mai multe obiective, care implică atât educația, prevenirea și combaterea traficului de persoane, cât și protejarea victimelor și implicarea în procesul de îmbunătățire a cadrului legislativ</a:t>
            </a:r>
            <a:r>
              <a:rPr b="0" i="0" lang="en-GB" sz="2000" u="none" cap="none" strike="noStrike">
                <a:solidFill>
                  <a:srgbClr val="001F60"/>
                </a:solidFill>
                <a:latin typeface="Helvetica Neue"/>
                <a:ea typeface="Helvetica Neue"/>
                <a:cs typeface="Helvetica Neue"/>
                <a:sym typeface="Helvetica Neue"/>
              </a:rPr>
              <a:t>.</a:t>
            </a:r>
            <a:endParaRPr/>
          </a:p>
        </p:txBody>
      </p:sp>
      <p:cxnSp>
        <p:nvCxnSpPr>
          <p:cNvPr id="90" name="Google Shape;90;p33"/>
          <p:cNvCxnSpPr/>
          <p:nvPr/>
        </p:nvCxnSpPr>
        <p:spPr>
          <a:xfrm>
            <a:off x="4843639" y="3026981"/>
            <a:ext cx="2154621" cy="0"/>
          </a:xfrm>
          <a:prstGeom prst="straightConnector1">
            <a:avLst/>
          </a:prstGeom>
          <a:noFill/>
          <a:ln cap="flat" cmpd="sng" w="9525">
            <a:solidFill>
              <a:srgbClr val="5597D3"/>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e0704a9902_0_16"/>
          <p:cNvSpPr/>
          <p:nvPr/>
        </p:nvSpPr>
        <p:spPr>
          <a:xfrm rot="10800000">
            <a:off x="-608675" y="0"/>
            <a:ext cx="1189200" cy="1329300"/>
          </a:xfrm>
          <a:prstGeom prst="pie">
            <a:avLst>
              <a:gd fmla="val 5403516" name="adj1"/>
              <a:gd fmla="val 16200000" name="adj2"/>
            </a:avLst>
          </a:prstGeom>
          <a:solidFill>
            <a:srgbClr val="B00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6" name="Google Shape;96;g2e0704a9902_0_16"/>
          <p:cNvSpPr txBox="1"/>
          <p:nvPr/>
        </p:nvSpPr>
        <p:spPr>
          <a:xfrm>
            <a:off x="2222330" y="3978178"/>
            <a:ext cx="2453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E1F7FF"/>
                </a:solidFill>
                <a:latin typeface="Helvetica Neue"/>
                <a:ea typeface="Helvetica Neue"/>
                <a:cs typeface="Helvetica Neue"/>
                <a:sym typeface="Helvetica Neue"/>
              </a:rPr>
              <a:t>Prin consrângere, forță sau amenințări.</a:t>
            </a:r>
            <a:endParaRPr b="0" i="0" sz="1600" u="none" cap="none" strike="noStrike">
              <a:solidFill>
                <a:srgbClr val="E1F7FF"/>
              </a:solidFill>
              <a:latin typeface="Helvetica Neue"/>
              <a:ea typeface="Helvetica Neue"/>
              <a:cs typeface="Helvetica Neue"/>
              <a:sym typeface="Helvetica Neue"/>
            </a:endParaRPr>
          </a:p>
        </p:txBody>
      </p:sp>
      <p:sp>
        <p:nvSpPr>
          <p:cNvPr id="97" name="Google Shape;97;g2e0704a9902_0_16"/>
          <p:cNvSpPr txBox="1"/>
          <p:nvPr>
            <p:ph idx="11" type="ftr"/>
          </p:nvPr>
        </p:nvSpPr>
        <p:spPr>
          <a:xfrm>
            <a:off x="9434691" y="6518267"/>
            <a:ext cx="2496300" cy="173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b="0" i="1" lang="en-GB" sz="800" u="none" cap="none" strike="noStrike">
                <a:solidFill>
                  <a:srgbClr val="A5A5A5"/>
                </a:solidFill>
                <a:latin typeface="Helvetica Neue"/>
                <a:ea typeface="Helvetica Neue"/>
                <a:cs typeface="Helvetica Neue"/>
                <a:sym typeface="Helvetica Neue"/>
              </a:rPr>
              <a:t>Toate drepturile rezervate Asociației eLiberare </a:t>
            </a:r>
            <a:r>
              <a:rPr b="0" baseline="30000" i="1" lang="en-GB" sz="800" u="none" cap="none" strike="noStrike">
                <a:solidFill>
                  <a:srgbClr val="A5A5A5"/>
                </a:solidFill>
                <a:latin typeface="Helvetica Neue"/>
                <a:ea typeface="Helvetica Neue"/>
                <a:cs typeface="Helvetica Neue"/>
                <a:sym typeface="Helvetica Neue"/>
              </a:rPr>
              <a:t>®</a:t>
            </a:r>
            <a:endParaRPr b="0" baseline="30000" i="1" sz="800" u="none" cap="none" strike="noStrike">
              <a:solidFill>
                <a:srgbClr val="A5A5A5"/>
              </a:solidFill>
              <a:latin typeface="Helvetica Neue"/>
              <a:ea typeface="Helvetica Neue"/>
              <a:cs typeface="Helvetica Neue"/>
              <a:sym typeface="Helvetica Neue"/>
            </a:endParaRPr>
          </a:p>
        </p:txBody>
      </p:sp>
      <p:sp>
        <p:nvSpPr>
          <p:cNvPr id="98" name="Google Shape;98;g2e0704a9902_0_16"/>
          <p:cNvSpPr txBox="1"/>
          <p:nvPr/>
        </p:nvSpPr>
        <p:spPr>
          <a:xfrm>
            <a:off x="688154" y="846893"/>
            <a:ext cx="9591918" cy="91252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600"/>
              <a:buFont typeface="Arial"/>
              <a:buNone/>
            </a:pPr>
            <a:r>
              <a:rPr b="0" i="0" lang="en-GB" sz="1600" u="none" cap="none" strike="noStrike">
                <a:solidFill>
                  <a:srgbClr val="001F60"/>
                </a:solidFill>
                <a:latin typeface="Helvetica Neue"/>
                <a:ea typeface="Helvetica Neue"/>
                <a:cs typeface="Helvetica Neue"/>
                <a:sym typeface="Helvetica Neue"/>
                <a:extLst>
                  <a:ext uri="http://customooxmlschemas.google.com/">
                    <go:slidesCustomData xmlns:go="http://customooxmlschemas.google.com/" textRoundtripDataId="0"/>
                  </a:ext>
                </a:extLst>
              </a:rPr>
              <a:t>Pentru că </a:t>
            </a:r>
            <a:r>
              <a:rPr b="1" i="0" lang="en-GB" sz="1600" u="none" cap="none" strike="noStrike">
                <a:solidFill>
                  <a:srgbClr val="001F60"/>
                </a:solidFill>
                <a:latin typeface="Helvetica Neue"/>
                <a:ea typeface="Helvetica Neue"/>
                <a:cs typeface="Helvetica Neue"/>
                <a:sym typeface="Helvetica Neue"/>
                <a:extLst>
                  <a:ext uri="http://customooxmlschemas.google.com/">
                    <go:slidesCustomData xmlns:go="http://customooxmlschemas.google.com/" textRoundtripDataId="1"/>
                  </a:ext>
                </a:extLst>
              </a:rPr>
              <a:t>traficul de persoane</a:t>
            </a:r>
            <a:r>
              <a:rPr b="0" i="0" lang="en-GB" sz="1600" u="none" cap="none" strike="noStrike">
                <a:solidFill>
                  <a:srgbClr val="001F60"/>
                </a:solidFill>
                <a:latin typeface="Helvetica Neue"/>
                <a:ea typeface="Helvetica Neue"/>
                <a:cs typeface="Helvetica Neue"/>
                <a:sym typeface="Helvetica Neue"/>
                <a:extLst>
                  <a:ext uri="http://customooxmlschemas.google.com/">
                    <go:slidesCustomData xmlns:go="http://customooxmlschemas.google.com/" textRoundtripDataId="2"/>
                  </a:ext>
                </a:extLst>
              </a:rPr>
              <a:t> este un fenomen atât de complex, e nevoie să influențăm cât mai mulți factori sociali pentru a avea un </a:t>
            </a:r>
            <a:r>
              <a:rPr lang="en-GB" sz="1600">
                <a:solidFill>
                  <a:srgbClr val="001F60"/>
                </a:solidFill>
                <a:latin typeface="Helvetica Neue"/>
                <a:ea typeface="Helvetica Neue"/>
                <a:cs typeface="Helvetica Neue"/>
                <a:sym typeface="Helvetica Neue"/>
                <a:extLst>
                  <a:ext uri="http://customooxmlschemas.google.com/">
                    <go:slidesCustomData xmlns:go="http://customooxmlschemas.google.com/" textRoundtripDataId="3"/>
                  </a:ext>
                </a:extLst>
              </a:rPr>
              <a:t>efect</a:t>
            </a:r>
            <a:r>
              <a:rPr b="0" i="0" lang="en-GB" sz="1600" u="none" cap="none" strike="noStrike">
                <a:solidFill>
                  <a:srgbClr val="001F60"/>
                </a:solidFill>
                <a:latin typeface="Helvetica Neue"/>
                <a:ea typeface="Helvetica Neue"/>
                <a:cs typeface="Helvetica Neue"/>
                <a:sym typeface="Helvetica Neue"/>
                <a:extLst>
                  <a:ext uri="http://customooxmlschemas.google.com/">
                    <go:slidesCustomData xmlns:go="http://customooxmlschemas.google.com/" textRoundtripDataId="4"/>
                  </a:ext>
                </a:extLst>
              </a:rPr>
              <a:t>, în acest sens direcțiile noastre de acțiune sunt:</a:t>
            </a:r>
            <a:endParaRPr b="0" i="0" sz="1600" u="none" cap="none" strike="noStrike">
              <a:solidFill>
                <a:srgbClr val="001F6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1F60"/>
              </a:solidFill>
              <a:latin typeface="Helvetica Neue"/>
              <a:ea typeface="Helvetica Neue"/>
              <a:cs typeface="Helvetica Neue"/>
              <a:sym typeface="Helvetica Neue"/>
            </a:endParaRPr>
          </a:p>
        </p:txBody>
      </p:sp>
      <p:sp>
        <p:nvSpPr>
          <p:cNvPr id="99" name="Google Shape;99;g2e0704a9902_0_16"/>
          <p:cNvSpPr/>
          <p:nvPr/>
        </p:nvSpPr>
        <p:spPr>
          <a:xfrm>
            <a:off x="117185" y="3182145"/>
            <a:ext cx="2307360" cy="181588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1F60"/>
              </a:buClr>
              <a:buSzPts val="1400"/>
              <a:buFont typeface="Arial"/>
              <a:buNone/>
            </a:pPr>
            <a:r>
              <a:rPr b="1" i="0" lang="en-GB" sz="1400" u="none" cap="none" strike="noStrike">
                <a:solidFill>
                  <a:srgbClr val="001F60"/>
                </a:solidFill>
                <a:latin typeface="Helvetica Neue"/>
                <a:ea typeface="Helvetica Neue"/>
                <a:cs typeface="Helvetica Neue"/>
                <a:sym typeface="Helvetica Neue"/>
              </a:rPr>
              <a:t>Educație și</a:t>
            </a:r>
            <a:br>
              <a:rPr b="1" i="0" lang="en-GB" sz="1400" u="none" cap="none" strike="noStrike">
                <a:solidFill>
                  <a:srgbClr val="001F60"/>
                </a:solidFill>
                <a:latin typeface="Helvetica Neue"/>
                <a:ea typeface="Helvetica Neue"/>
                <a:cs typeface="Helvetica Neue"/>
                <a:sym typeface="Helvetica Neue"/>
              </a:rPr>
            </a:br>
            <a:r>
              <a:rPr b="1" i="0" lang="en-GB" sz="1400" u="none" cap="none" strike="noStrike">
                <a:solidFill>
                  <a:srgbClr val="001F60"/>
                </a:solidFill>
                <a:latin typeface="Helvetica Neue"/>
                <a:ea typeface="Helvetica Neue"/>
                <a:cs typeface="Helvetica Neue"/>
                <a:sym typeface="Helvetica Neue"/>
              </a:rPr>
              <a:t>Prevenție:</a:t>
            </a:r>
            <a:endParaRPr/>
          </a:p>
          <a:p>
            <a:pPr indent="0" lvl="0" marL="0" marR="0" rtl="0" algn="ctr">
              <a:lnSpc>
                <a:spcPct val="100000"/>
              </a:lnSpc>
              <a:spcBef>
                <a:spcPts val="0"/>
              </a:spcBef>
              <a:spcAft>
                <a:spcPts val="0"/>
              </a:spcAft>
              <a:buClr>
                <a:srgbClr val="001F60"/>
              </a:buClr>
              <a:buSzPts val="1400"/>
              <a:buFont typeface="Arial"/>
              <a:buNone/>
            </a:pPr>
            <a:r>
              <a:rPr b="0" i="0" lang="en-GB" sz="1400" u="none" cap="none" strike="noStrike">
                <a:solidFill>
                  <a:srgbClr val="001F60"/>
                </a:solidFill>
                <a:latin typeface="Helvetica Neue"/>
                <a:ea typeface="Helvetica Neue"/>
                <a:cs typeface="Helvetica Neue"/>
                <a:sym typeface="Helvetica Neue"/>
              </a:rPr>
              <a:t>Reducerea riscului de exploatare prin crearea unor instrumente practice, care să contribuie la formarea și dezvoltarea gândirii critice</a:t>
            </a:r>
            <a:endParaRPr/>
          </a:p>
        </p:txBody>
      </p:sp>
      <p:pic>
        <p:nvPicPr>
          <p:cNvPr id="100" name="Google Shape;100;g2e0704a9902_0_16"/>
          <p:cNvPicPr preferRelativeResize="0"/>
          <p:nvPr/>
        </p:nvPicPr>
        <p:blipFill rotWithShape="1">
          <a:blip r:embed="rId3">
            <a:alphaModFix/>
          </a:blip>
          <a:srcRect b="0" l="0" r="0" t="0"/>
          <a:stretch/>
        </p:blipFill>
        <p:spPr>
          <a:xfrm>
            <a:off x="788156" y="2076966"/>
            <a:ext cx="965418" cy="965418"/>
          </a:xfrm>
          <a:prstGeom prst="rect">
            <a:avLst/>
          </a:prstGeom>
          <a:noFill/>
          <a:ln>
            <a:noFill/>
          </a:ln>
        </p:spPr>
      </p:pic>
      <p:sp>
        <p:nvSpPr>
          <p:cNvPr id="101" name="Google Shape;101;g2e0704a9902_0_16"/>
          <p:cNvSpPr/>
          <p:nvPr/>
        </p:nvSpPr>
        <p:spPr>
          <a:xfrm flipH="1">
            <a:off x="2482671" y="3092630"/>
            <a:ext cx="2192759" cy="246221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1F60"/>
              </a:buClr>
              <a:buSzPts val="1400"/>
              <a:buFont typeface="Arial"/>
              <a:buNone/>
            </a:pPr>
            <a:r>
              <a:rPr b="1" i="0" lang="en-GB" sz="1400" u="none" cap="none" strike="noStrike">
                <a:solidFill>
                  <a:srgbClr val="001F60"/>
                </a:solidFill>
                <a:latin typeface="Helvetica Neue"/>
                <a:ea typeface="Helvetica Neue"/>
                <a:cs typeface="Helvetica Neue"/>
                <a:sym typeface="Helvetica Neue"/>
              </a:rPr>
              <a:t>Consolidarea Capacității:</a:t>
            </a:r>
            <a:endParaRPr/>
          </a:p>
          <a:p>
            <a:pPr indent="0" lvl="0" marL="0" marR="0" rtl="0" algn="ctr">
              <a:lnSpc>
                <a:spcPct val="100000"/>
              </a:lnSpc>
              <a:spcBef>
                <a:spcPts val="0"/>
              </a:spcBef>
              <a:spcAft>
                <a:spcPts val="0"/>
              </a:spcAft>
              <a:buClr>
                <a:srgbClr val="001F60"/>
              </a:buClr>
              <a:buSzPts val="1400"/>
              <a:buFont typeface="Arial"/>
              <a:buNone/>
            </a:pPr>
            <a:r>
              <a:rPr b="0" i="0" lang="en-GB" sz="1400" u="none" cap="none" strike="noStrike">
                <a:solidFill>
                  <a:srgbClr val="001F60"/>
                </a:solidFill>
                <a:latin typeface="Helvetica Neue"/>
                <a:ea typeface="Helvetica Neue"/>
                <a:cs typeface="Helvetica Neue"/>
                <a:sym typeface="Helvetica Neue"/>
              </a:rPr>
              <a:t>Organizarea de sesiuni de instruire privind identificarea traficului de persoane pentru asistenți sociali, profesori, polițiști, preoți sau alte grupuri de persoane și lideri informali activi la nivelul comunității.</a:t>
            </a:r>
            <a:endParaRPr/>
          </a:p>
        </p:txBody>
      </p:sp>
      <p:pic>
        <p:nvPicPr>
          <p:cNvPr id="102" name="Google Shape;102;g2e0704a9902_0_16"/>
          <p:cNvPicPr preferRelativeResize="0"/>
          <p:nvPr/>
        </p:nvPicPr>
        <p:blipFill rotWithShape="1">
          <a:blip r:embed="rId4">
            <a:alphaModFix/>
          </a:blip>
          <a:srcRect b="0" l="0" r="0" t="0"/>
          <a:stretch/>
        </p:blipFill>
        <p:spPr>
          <a:xfrm>
            <a:off x="3186400" y="2076966"/>
            <a:ext cx="965419" cy="965419"/>
          </a:xfrm>
          <a:prstGeom prst="rect">
            <a:avLst/>
          </a:prstGeom>
          <a:noFill/>
          <a:ln>
            <a:noFill/>
          </a:ln>
        </p:spPr>
      </p:pic>
      <p:sp>
        <p:nvSpPr>
          <p:cNvPr id="103" name="Google Shape;103;g2e0704a9902_0_16"/>
          <p:cNvSpPr/>
          <p:nvPr/>
        </p:nvSpPr>
        <p:spPr>
          <a:xfrm>
            <a:off x="4905428" y="3182145"/>
            <a:ext cx="2381141" cy="246221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1F60"/>
              </a:buClr>
              <a:buSzPts val="1400"/>
              <a:buFont typeface="Arial"/>
              <a:buNone/>
            </a:pPr>
            <a:r>
              <a:rPr b="1" i="0" lang="en-GB" sz="1400" u="none" cap="none" strike="noStrike">
                <a:solidFill>
                  <a:srgbClr val="001F60"/>
                </a:solidFill>
                <a:latin typeface="Helvetica Neue"/>
                <a:ea typeface="Helvetica Neue"/>
                <a:cs typeface="Helvetica Neue"/>
                <a:sym typeface="Helvetica Neue"/>
              </a:rPr>
              <a:t>Asistență şi Incluziunea Etică a Supraviețuitorilor</a:t>
            </a:r>
            <a:endParaRPr/>
          </a:p>
          <a:p>
            <a:pPr indent="0" lvl="0" marL="0" marR="0" rtl="0" algn="ctr">
              <a:lnSpc>
                <a:spcPct val="100000"/>
              </a:lnSpc>
              <a:spcBef>
                <a:spcPts val="0"/>
              </a:spcBef>
              <a:spcAft>
                <a:spcPts val="0"/>
              </a:spcAft>
              <a:buClr>
                <a:srgbClr val="001F60"/>
              </a:buClr>
              <a:buSzPts val="1400"/>
              <a:buFont typeface="Arial"/>
              <a:buNone/>
            </a:pPr>
            <a:r>
              <a:rPr b="0" i="0" lang="en-GB" sz="1400" u="none" cap="none" strike="noStrike">
                <a:solidFill>
                  <a:srgbClr val="001F60"/>
                </a:solidFill>
                <a:latin typeface="Helvetica Neue"/>
                <a:ea typeface="Helvetica Neue"/>
                <a:cs typeface="Helvetica Neue"/>
                <a:sym typeface="Helvetica Neue"/>
              </a:rPr>
              <a:t>Prin intermediul </a:t>
            </a:r>
            <a:r>
              <a:rPr b="0" i="1" lang="en-GB" sz="1400" u="none" cap="none" strike="noStrike">
                <a:solidFill>
                  <a:srgbClr val="001F60"/>
                </a:solidFill>
                <a:latin typeface="Helvetica Neue"/>
                <a:ea typeface="Helvetica Neue"/>
                <a:cs typeface="Helvetica Neue"/>
                <a:sym typeface="Helvetica Neue"/>
              </a:rPr>
              <a:t>Centrului de Informare și Asistență în Detectarea și Notificarea cazurilor de trafic de persoane</a:t>
            </a:r>
            <a:r>
              <a:rPr b="0" i="0" lang="en-GB" sz="1400" u="none" cap="none" strike="noStrike">
                <a:solidFill>
                  <a:srgbClr val="001F60"/>
                </a:solidFill>
                <a:latin typeface="Helvetica Neue"/>
                <a:ea typeface="Helvetica Neue"/>
                <a:cs typeface="Helvetica Neue"/>
                <a:sym typeface="Helvetica Neue"/>
              </a:rPr>
              <a:t>, oferim sprijin victimelor, dar și cetățenilor care au detectat un potențial caz și doresc să îl raporteze.</a:t>
            </a:r>
            <a:endParaRPr/>
          </a:p>
        </p:txBody>
      </p:sp>
      <p:pic>
        <p:nvPicPr>
          <p:cNvPr id="104" name="Google Shape;104;g2e0704a9902_0_16"/>
          <p:cNvPicPr preferRelativeResize="0"/>
          <p:nvPr/>
        </p:nvPicPr>
        <p:blipFill rotWithShape="1">
          <a:blip r:embed="rId5">
            <a:alphaModFix/>
          </a:blip>
          <a:srcRect b="0" l="0" r="0" t="0"/>
          <a:stretch/>
        </p:blipFill>
        <p:spPr>
          <a:xfrm>
            <a:off x="5613290" y="2076966"/>
            <a:ext cx="965418" cy="965418"/>
          </a:xfrm>
          <a:prstGeom prst="rect">
            <a:avLst/>
          </a:prstGeom>
          <a:noFill/>
          <a:ln>
            <a:noFill/>
          </a:ln>
        </p:spPr>
      </p:pic>
      <p:sp>
        <p:nvSpPr>
          <p:cNvPr id="105" name="Google Shape;105;g2e0704a9902_0_16"/>
          <p:cNvSpPr/>
          <p:nvPr/>
        </p:nvSpPr>
        <p:spPr>
          <a:xfrm>
            <a:off x="7380590" y="3182145"/>
            <a:ext cx="2597152" cy="203132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1F60"/>
              </a:buClr>
              <a:buSzPts val="1400"/>
              <a:buFont typeface="Arial"/>
              <a:buNone/>
            </a:pPr>
            <a:r>
              <a:rPr b="1" i="0" lang="en-GB" sz="1400" u="none" cap="none" strike="noStrike">
                <a:solidFill>
                  <a:srgbClr val="001F60"/>
                </a:solidFill>
                <a:latin typeface="Helvetica Neue"/>
                <a:ea typeface="Helvetica Neue"/>
                <a:cs typeface="Helvetica Neue"/>
                <a:sym typeface="Helvetica Neue"/>
              </a:rPr>
              <a:t>Advocacy și </a:t>
            </a:r>
            <a:br>
              <a:rPr b="1" i="0" lang="en-GB" sz="1400" u="none" cap="none" strike="noStrike">
                <a:solidFill>
                  <a:srgbClr val="001F60"/>
                </a:solidFill>
                <a:latin typeface="Helvetica Neue"/>
                <a:ea typeface="Helvetica Neue"/>
                <a:cs typeface="Helvetica Neue"/>
                <a:sym typeface="Helvetica Neue"/>
              </a:rPr>
            </a:br>
            <a:r>
              <a:rPr b="1" i="0" lang="en-GB" sz="1400" u="none" cap="none" strike="noStrike">
                <a:solidFill>
                  <a:srgbClr val="001F60"/>
                </a:solidFill>
                <a:latin typeface="Helvetica Neue"/>
                <a:ea typeface="Helvetica Neue"/>
                <a:cs typeface="Helvetica Neue"/>
                <a:sym typeface="Helvetica Neue"/>
              </a:rPr>
              <a:t>Politici Publice:</a:t>
            </a:r>
            <a:endParaRPr/>
          </a:p>
          <a:p>
            <a:pPr indent="0" lvl="0" marL="0" marR="0" rtl="0" algn="ctr">
              <a:lnSpc>
                <a:spcPct val="100000"/>
              </a:lnSpc>
              <a:spcBef>
                <a:spcPts val="0"/>
              </a:spcBef>
              <a:spcAft>
                <a:spcPts val="0"/>
              </a:spcAft>
              <a:buClr>
                <a:srgbClr val="001F60"/>
              </a:buClr>
              <a:buSzPts val="1400"/>
              <a:buFont typeface="Arial"/>
              <a:buNone/>
            </a:pPr>
            <a:r>
              <a:rPr b="0" i="0" lang="en-GB" sz="1400" u="none" cap="none" strike="noStrike">
                <a:solidFill>
                  <a:srgbClr val="001F60"/>
                </a:solidFill>
                <a:latin typeface="Helvetica Neue"/>
                <a:ea typeface="Helvetica Neue"/>
                <a:cs typeface="Helvetica Neue"/>
                <a:sym typeface="Helvetica Neue"/>
              </a:rPr>
              <a:t>Suntem activi și în ce privește crearea de oportunități și de legături între reprezentanți ai diferitelor domenii care să conducă la îmbunătățirea cadrului legislativ și la protejarea victimelor.</a:t>
            </a:r>
            <a:endParaRPr/>
          </a:p>
        </p:txBody>
      </p:sp>
      <p:pic>
        <p:nvPicPr>
          <p:cNvPr id="106" name="Google Shape;106;g2e0704a9902_0_16"/>
          <p:cNvPicPr preferRelativeResize="0"/>
          <p:nvPr/>
        </p:nvPicPr>
        <p:blipFill rotWithShape="1">
          <a:blip r:embed="rId6">
            <a:alphaModFix/>
          </a:blip>
          <a:srcRect b="0" l="0" r="0" t="0"/>
          <a:stretch/>
        </p:blipFill>
        <p:spPr>
          <a:xfrm>
            <a:off x="8210443" y="2076966"/>
            <a:ext cx="965418" cy="965418"/>
          </a:xfrm>
          <a:prstGeom prst="rect">
            <a:avLst/>
          </a:prstGeom>
          <a:noFill/>
          <a:ln>
            <a:noFill/>
          </a:ln>
        </p:spPr>
      </p:pic>
      <p:sp>
        <p:nvSpPr>
          <p:cNvPr id="107" name="Google Shape;107;g2e0704a9902_0_16"/>
          <p:cNvSpPr/>
          <p:nvPr/>
        </p:nvSpPr>
        <p:spPr>
          <a:xfrm flipH="1">
            <a:off x="9991729" y="3182145"/>
            <a:ext cx="2200271" cy="2677656"/>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1F60"/>
              </a:buClr>
              <a:buSzPts val="1400"/>
              <a:buFont typeface="Arial"/>
              <a:buNone/>
            </a:pPr>
            <a:r>
              <a:rPr b="1" i="0" lang="en-GB" sz="1400" u="none" cap="none" strike="noStrike">
                <a:solidFill>
                  <a:srgbClr val="001F60"/>
                </a:solidFill>
                <a:latin typeface="Helvetica Neue"/>
                <a:ea typeface="Helvetica Neue"/>
                <a:cs typeface="Helvetica Neue"/>
                <a:sym typeface="Helvetica Neue"/>
              </a:rPr>
              <a:t>Campanii de conștientizare:</a:t>
            </a:r>
            <a:endParaRPr/>
          </a:p>
          <a:p>
            <a:pPr indent="0" lvl="0" marL="0" marR="0" rtl="0" algn="ctr">
              <a:lnSpc>
                <a:spcPct val="100000"/>
              </a:lnSpc>
              <a:spcBef>
                <a:spcPts val="0"/>
              </a:spcBef>
              <a:spcAft>
                <a:spcPts val="0"/>
              </a:spcAft>
              <a:buNone/>
            </a:pPr>
            <a:r>
              <a:rPr b="0" i="0" lang="en-GB" sz="1400" u="none" cap="none" strike="noStrike">
                <a:solidFill>
                  <a:srgbClr val="001F60"/>
                </a:solidFill>
                <a:latin typeface="Helvetica Neue"/>
                <a:ea typeface="Helvetica Neue"/>
                <a:cs typeface="Helvetica Neue"/>
                <a:sym typeface="Helvetica Neue"/>
              </a:rPr>
              <a:t>Atât online, cât și offline, în scop informativ cu privire la acest fenomen și pentru a crește gradul de conștientizare a publicului larg cu privire la traficul de persoane și la efectele pe care acesta le are asupra indivizilor și societății.</a:t>
            </a:r>
            <a:endParaRPr b="0" i="0" sz="1400" u="none" cap="none" strike="noStrike">
              <a:solidFill>
                <a:srgbClr val="001F60"/>
              </a:solidFill>
              <a:latin typeface="Helvetica Neue"/>
              <a:ea typeface="Helvetica Neue"/>
              <a:cs typeface="Helvetica Neue"/>
              <a:sym typeface="Helvetica Neue"/>
            </a:endParaRPr>
          </a:p>
        </p:txBody>
      </p:sp>
      <p:pic>
        <p:nvPicPr>
          <p:cNvPr id="108" name="Google Shape;108;g2e0704a9902_0_16"/>
          <p:cNvPicPr preferRelativeResize="0"/>
          <p:nvPr/>
        </p:nvPicPr>
        <p:blipFill rotWithShape="1">
          <a:blip r:embed="rId7">
            <a:alphaModFix/>
          </a:blip>
          <a:srcRect b="0" l="0" r="0" t="0"/>
          <a:stretch/>
        </p:blipFill>
        <p:spPr>
          <a:xfrm>
            <a:off x="10572329" y="2076966"/>
            <a:ext cx="1015664" cy="1015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e0704a9902_0_35"/>
          <p:cNvSpPr/>
          <p:nvPr/>
        </p:nvSpPr>
        <p:spPr>
          <a:xfrm rot="10800000">
            <a:off x="-608675" y="0"/>
            <a:ext cx="1189200" cy="1329300"/>
          </a:xfrm>
          <a:prstGeom prst="pie">
            <a:avLst>
              <a:gd fmla="val 5403516" name="adj1"/>
              <a:gd fmla="val 16200000" name="adj2"/>
            </a:avLst>
          </a:prstGeom>
          <a:solidFill>
            <a:srgbClr val="B00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4" name="Google Shape;114;g2e0704a9902_0_35"/>
          <p:cNvSpPr txBox="1"/>
          <p:nvPr/>
        </p:nvSpPr>
        <p:spPr>
          <a:xfrm>
            <a:off x="2222330" y="3978178"/>
            <a:ext cx="2453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E1F7FF"/>
                </a:solidFill>
                <a:latin typeface="Helvetica Neue"/>
                <a:ea typeface="Helvetica Neue"/>
                <a:cs typeface="Helvetica Neue"/>
                <a:sym typeface="Helvetica Neue"/>
              </a:rPr>
              <a:t>Prin consrângere, forță sau amenințări.</a:t>
            </a:r>
            <a:endParaRPr b="0" i="0" sz="1600" u="none" cap="none" strike="noStrike">
              <a:solidFill>
                <a:srgbClr val="E1F7FF"/>
              </a:solidFill>
              <a:latin typeface="Helvetica Neue"/>
              <a:ea typeface="Helvetica Neue"/>
              <a:cs typeface="Helvetica Neue"/>
              <a:sym typeface="Helvetica Neue"/>
            </a:endParaRPr>
          </a:p>
        </p:txBody>
      </p:sp>
      <p:sp>
        <p:nvSpPr>
          <p:cNvPr id="115" name="Google Shape;115;g2e0704a9902_0_35"/>
          <p:cNvSpPr txBox="1"/>
          <p:nvPr>
            <p:ph idx="11" type="ftr"/>
          </p:nvPr>
        </p:nvSpPr>
        <p:spPr>
          <a:xfrm>
            <a:off x="9171933" y="6490181"/>
            <a:ext cx="2496300" cy="173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b="0" i="1" lang="en-GB" sz="800" u="none" cap="none" strike="noStrike">
                <a:solidFill>
                  <a:srgbClr val="A5A5A5"/>
                </a:solidFill>
                <a:latin typeface="Helvetica Neue"/>
                <a:ea typeface="Helvetica Neue"/>
                <a:cs typeface="Helvetica Neue"/>
                <a:sym typeface="Helvetica Neue"/>
              </a:rPr>
              <a:t>Toate drepturile rezervate Asociației eLiberare </a:t>
            </a:r>
            <a:r>
              <a:rPr b="0" baseline="30000" i="1" lang="en-GB" sz="800" u="none" cap="none" strike="noStrike">
                <a:solidFill>
                  <a:srgbClr val="A5A5A5"/>
                </a:solidFill>
                <a:latin typeface="Helvetica Neue"/>
                <a:ea typeface="Helvetica Neue"/>
                <a:cs typeface="Helvetica Neue"/>
                <a:sym typeface="Helvetica Neue"/>
              </a:rPr>
              <a:t>®</a:t>
            </a:r>
            <a:endParaRPr b="0" baseline="30000" i="1" sz="800" u="none" cap="none" strike="noStrike">
              <a:solidFill>
                <a:srgbClr val="A5A5A5"/>
              </a:solidFill>
              <a:latin typeface="Helvetica Neue"/>
              <a:ea typeface="Helvetica Neue"/>
              <a:cs typeface="Helvetica Neue"/>
              <a:sym typeface="Helvetica Neue"/>
            </a:endParaRPr>
          </a:p>
        </p:txBody>
      </p:sp>
      <p:sp>
        <p:nvSpPr>
          <p:cNvPr id="116" name="Google Shape;116;g2e0704a9902_0_35"/>
          <p:cNvSpPr txBox="1"/>
          <p:nvPr/>
        </p:nvSpPr>
        <p:spPr>
          <a:xfrm>
            <a:off x="717970" y="243874"/>
            <a:ext cx="9330900" cy="7563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B00060"/>
              </a:buClr>
              <a:buSzPts val="3600"/>
              <a:buFont typeface="Helvetica Neue"/>
              <a:buNone/>
            </a:pPr>
            <a:r>
              <a:t/>
            </a:r>
            <a:endParaRPr b="0" i="0" sz="1400" u="none" cap="none" strike="noStrike">
              <a:solidFill>
                <a:srgbClr val="000000"/>
              </a:solidFill>
              <a:latin typeface="Arial"/>
              <a:ea typeface="Arial"/>
              <a:cs typeface="Arial"/>
              <a:sym typeface="Arial"/>
            </a:endParaRPr>
          </a:p>
        </p:txBody>
      </p:sp>
      <p:sp>
        <p:nvSpPr>
          <p:cNvPr id="117" name="Google Shape;117;g2e0704a9902_0_35"/>
          <p:cNvSpPr txBox="1"/>
          <p:nvPr/>
        </p:nvSpPr>
        <p:spPr>
          <a:xfrm>
            <a:off x="4675430" y="1066830"/>
            <a:ext cx="6865406" cy="4724340"/>
          </a:xfrm>
          <a:prstGeom prst="rect">
            <a:avLst/>
          </a:prstGeom>
          <a:noFill/>
          <a:ln>
            <a:noFill/>
          </a:ln>
        </p:spPr>
        <p:txBody>
          <a:bodyPr anchorCtr="0" anchor="t" bIns="91425" lIns="91425" spcFirstLastPara="1" rIns="91425" wrap="square" tIns="91425">
            <a:spAutoFit/>
          </a:bodyPr>
          <a:lstStyle/>
          <a:p>
            <a:pPr indent="0" lvl="0" marL="279400" marR="0" rtl="0" algn="just">
              <a:lnSpc>
                <a:spcPct val="100000"/>
              </a:lnSpc>
              <a:spcBef>
                <a:spcPts val="0"/>
              </a:spcBef>
              <a:spcAft>
                <a:spcPts val="0"/>
              </a:spcAft>
              <a:buClr>
                <a:srgbClr val="000000"/>
              </a:buClr>
              <a:buSzPts val="2000"/>
              <a:buFont typeface="Arial"/>
              <a:buNone/>
            </a:pPr>
            <a:r>
              <a:rPr b="1" i="0" lang="en-GB" sz="2000" u="none" cap="none" strike="noStrike">
                <a:solidFill>
                  <a:srgbClr val="01A7E2"/>
                </a:solidFill>
                <a:latin typeface="Helvetica Neue"/>
                <a:ea typeface="Helvetica Neue"/>
                <a:cs typeface="Helvetica Neue"/>
                <a:sym typeface="Helvetica Neue"/>
              </a:rPr>
              <a:t>ȘTIAȚI CĂ ... ?</a:t>
            </a:r>
            <a:endParaRPr b="0" i="0" sz="2000" u="none" cap="none" strike="noStrike">
              <a:solidFill>
                <a:srgbClr val="01A7E2"/>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1F60"/>
              </a:solidFill>
              <a:latin typeface="Helvetica Neue"/>
              <a:ea typeface="Helvetica Neue"/>
              <a:cs typeface="Helvetica Neue"/>
              <a:sym typeface="Helvetica Neue"/>
            </a:endParaRPr>
          </a:p>
          <a:p>
            <a:pPr indent="0" lvl="0" marL="279400" marR="0" rtl="0" algn="just">
              <a:lnSpc>
                <a:spcPct val="100000"/>
              </a:lnSpc>
              <a:spcBef>
                <a:spcPts val="0"/>
              </a:spcBef>
              <a:spcAft>
                <a:spcPts val="0"/>
              </a:spcAft>
              <a:buClr>
                <a:srgbClr val="000000"/>
              </a:buClr>
              <a:buSzPts val="2000"/>
              <a:buFont typeface="Arial"/>
              <a:buNone/>
            </a:pPr>
            <a:r>
              <a:rPr b="1" i="0" lang="en-GB" sz="2000" u="none" cap="none" strike="noStrike">
                <a:solidFill>
                  <a:srgbClr val="001F60"/>
                </a:solidFill>
                <a:latin typeface="Helvetica Neue"/>
                <a:ea typeface="Helvetica Neue"/>
                <a:cs typeface="Helvetica Neue"/>
                <a:sym typeface="Helvetica Neue"/>
              </a:rPr>
              <a:t>Majoritatea victimelor traficului de persoane din Uniunea Europeană sunt recrutate din Estul Europei?</a:t>
            </a:r>
            <a:r>
              <a:rPr b="0" i="0" lang="en-GB" sz="2000" u="none" cap="none" strike="noStrike">
                <a:solidFill>
                  <a:srgbClr val="001F60"/>
                </a:solidFill>
                <a:latin typeface="Helvetica Neue"/>
                <a:ea typeface="Helvetica Neue"/>
                <a:cs typeface="Helvetica Neue"/>
                <a:sym typeface="Helvetica Neue"/>
              </a:rPr>
              <a:t> </a:t>
            </a:r>
            <a:endParaRPr/>
          </a:p>
          <a:p>
            <a:pPr indent="0" lvl="0" marL="2794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1F60"/>
              </a:solidFill>
              <a:latin typeface="Helvetica Neue"/>
              <a:ea typeface="Helvetica Neue"/>
              <a:cs typeface="Helvetica Neue"/>
              <a:sym typeface="Helvetica Neue"/>
            </a:endParaRPr>
          </a:p>
          <a:p>
            <a:pPr indent="0" lvl="0" marL="279400" marR="0" rtl="0" algn="just">
              <a:lnSpc>
                <a:spcPct val="100000"/>
              </a:lnSpc>
              <a:spcBef>
                <a:spcPts val="0"/>
              </a:spcBef>
              <a:spcAft>
                <a:spcPts val="0"/>
              </a:spcAft>
              <a:buClr>
                <a:srgbClr val="000000"/>
              </a:buClr>
              <a:buSzPts val="2000"/>
              <a:buFont typeface="Arial"/>
              <a:buNone/>
            </a:pPr>
            <a:r>
              <a:rPr b="0" i="0" lang="en-GB" sz="2000" u="none" cap="none" strike="noStrike">
                <a:solidFill>
                  <a:srgbClr val="001F60"/>
                </a:solidFill>
                <a:latin typeface="Helvetica Neue"/>
                <a:ea typeface="Helvetica Neue"/>
                <a:cs typeface="Helvetica Neue"/>
                <a:sym typeface="Helvetica Neue"/>
              </a:rPr>
              <a:t>Aici sunt țările unde oamenii au mai puține opțiuni în ce privește cariera, unde populația este foarte tentată în a-și găsi un loc de muncă în afara țării și copiii sunt mai greu de crescut și astfel, mai neglijați. </a:t>
            </a:r>
            <a:endParaRPr/>
          </a:p>
          <a:p>
            <a:pPr indent="0" lvl="0" marL="27940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001F60"/>
              </a:solidFill>
              <a:latin typeface="Helvetica Neue"/>
              <a:ea typeface="Helvetica Neue"/>
              <a:cs typeface="Helvetica Neue"/>
              <a:sym typeface="Helvetica Neue"/>
            </a:endParaRPr>
          </a:p>
          <a:p>
            <a:pPr indent="0" lvl="0" marL="279400" marR="0" rtl="0" algn="just">
              <a:lnSpc>
                <a:spcPct val="100000"/>
              </a:lnSpc>
              <a:spcBef>
                <a:spcPts val="0"/>
              </a:spcBef>
              <a:spcAft>
                <a:spcPts val="0"/>
              </a:spcAft>
              <a:buClr>
                <a:srgbClr val="000000"/>
              </a:buClr>
              <a:buSzPts val="2000"/>
              <a:buFont typeface="Arial"/>
              <a:buNone/>
            </a:pPr>
            <a:r>
              <a:rPr b="1" i="0" lang="en-GB" sz="2000" u="none" cap="none" strike="noStrike">
                <a:solidFill>
                  <a:srgbClr val="001F60"/>
                </a:solidFill>
                <a:latin typeface="Helvetica Neue"/>
                <a:ea typeface="Helvetica Neue"/>
                <a:cs typeface="Helvetica Neue"/>
                <a:sym typeface="Helvetica Neue"/>
              </a:rPr>
              <a:t>Vă puteți închipui că unul dintre copiii cu care lucrați</a:t>
            </a:r>
            <a:r>
              <a:rPr b="0" i="0" lang="en-GB" sz="2000" u="none" cap="none" strike="noStrike">
                <a:solidFill>
                  <a:srgbClr val="001F60"/>
                </a:solidFill>
                <a:latin typeface="Helvetica Neue"/>
                <a:ea typeface="Helvetica Neue"/>
                <a:cs typeface="Helvetica Neue"/>
                <a:sym typeface="Helvetica Neue"/>
              </a:rPr>
              <a:t> </a:t>
            </a:r>
            <a:r>
              <a:rPr b="1" i="0" lang="en-GB" sz="2000" u="none" cap="none" strike="noStrike">
                <a:solidFill>
                  <a:srgbClr val="001F60"/>
                </a:solidFill>
                <a:latin typeface="Helvetica Neue"/>
                <a:ea typeface="Helvetica Neue"/>
                <a:cs typeface="Helvetica Neue"/>
                <a:sym typeface="Helvetica Neue"/>
              </a:rPr>
              <a:t>poate deveni victimă?</a:t>
            </a:r>
            <a:endParaRPr b="0" i="0" sz="2000" u="none" cap="none" strike="noStrike">
              <a:solidFill>
                <a:srgbClr val="001F60"/>
              </a:solidFill>
              <a:latin typeface="Helvetica Neue"/>
              <a:ea typeface="Helvetica Neue"/>
              <a:cs typeface="Helvetica Neue"/>
              <a:sym typeface="Helvetica Neue"/>
            </a:endParaRPr>
          </a:p>
          <a:p>
            <a:pPr indent="45720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1F6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1F60"/>
              </a:solidFill>
              <a:latin typeface="Helvetica Neue"/>
              <a:ea typeface="Helvetica Neue"/>
              <a:cs typeface="Helvetica Neue"/>
              <a:sym typeface="Helvetica Neue"/>
            </a:endParaRPr>
          </a:p>
        </p:txBody>
      </p:sp>
      <p:pic>
        <p:nvPicPr>
          <p:cNvPr descr="Connections with solid fill" id="118" name="Google Shape;118;g2e0704a9902_0_35"/>
          <p:cNvPicPr preferRelativeResize="0"/>
          <p:nvPr/>
        </p:nvPicPr>
        <p:blipFill rotWithShape="1">
          <a:blip r:embed="rId3">
            <a:alphaModFix/>
          </a:blip>
          <a:srcRect b="0" l="0" r="0" t="0"/>
          <a:stretch/>
        </p:blipFill>
        <p:spPr>
          <a:xfrm>
            <a:off x="1028122" y="1742549"/>
            <a:ext cx="3346620" cy="33466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p:nvPr/>
        </p:nvSpPr>
        <p:spPr>
          <a:xfrm rot="10800000">
            <a:off x="-608675" y="0"/>
            <a:ext cx="1189200" cy="1329300"/>
          </a:xfrm>
          <a:prstGeom prst="pie">
            <a:avLst>
              <a:gd fmla="val 5403516" name="adj1"/>
              <a:gd fmla="val 16200000" name="adj2"/>
            </a:avLst>
          </a:prstGeom>
          <a:solidFill>
            <a:srgbClr val="B00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4" name="Google Shape;124;p2"/>
          <p:cNvSpPr txBox="1"/>
          <p:nvPr/>
        </p:nvSpPr>
        <p:spPr>
          <a:xfrm>
            <a:off x="2222330" y="3978178"/>
            <a:ext cx="2453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E1F7FF"/>
                </a:solidFill>
                <a:latin typeface="Helvetica Neue"/>
                <a:ea typeface="Helvetica Neue"/>
                <a:cs typeface="Helvetica Neue"/>
                <a:sym typeface="Helvetica Neue"/>
              </a:rPr>
              <a:t>Prin consrângere, forță sau amenințări.</a:t>
            </a:r>
            <a:endParaRPr b="0" i="0" sz="1600" u="none" cap="none" strike="noStrike">
              <a:solidFill>
                <a:srgbClr val="E1F7FF"/>
              </a:solidFill>
              <a:latin typeface="Helvetica Neue"/>
              <a:ea typeface="Helvetica Neue"/>
              <a:cs typeface="Helvetica Neue"/>
              <a:sym typeface="Helvetica Neue"/>
            </a:endParaRPr>
          </a:p>
        </p:txBody>
      </p:sp>
      <p:sp>
        <p:nvSpPr>
          <p:cNvPr id="125" name="Google Shape;125;p2"/>
          <p:cNvSpPr txBox="1"/>
          <p:nvPr>
            <p:ph idx="11" type="ftr"/>
          </p:nvPr>
        </p:nvSpPr>
        <p:spPr>
          <a:xfrm>
            <a:off x="9171933" y="6490181"/>
            <a:ext cx="2496300" cy="173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b="0" i="1" lang="en-GB" sz="800" u="none" cap="none" strike="noStrike">
                <a:solidFill>
                  <a:srgbClr val="A5A5A5"/>
                </a:solidFill>
                <a:latin typeface="Helvetica Neue"/>
                <a:ea typeface="Helvetica Neue"/>
                <a:cs typeface="Helvetica Neue"/>
                <a:sym typeface="Helvetica Neue"/>
              </a:rPr>
              <a:t>Toate drepturile rezervate Asociației eLiberare </a:t>
            </a:r>
            <a:r>
              <a:rPr b="0" baseline="30000" i="1" lang="en-GB" sz="800" u="none" cap="none" strike="noStrike">
                <a:solidFill>
                  <a:srgbClr val="A5A5A5"/>
                </a:solidFill>
                <a:latin typeface="Helvetica Neue"/>
                <a:ea typeface="Helvetica Neue"/>
                <a:cs typeface="Helvetica Neue"/>
                <a:sym typeface="Helvetica Neue"/>
              </a:rPr>
              <a:t>®</a:t>
            </a:r>
            <a:endParaRPr b="0" baseline="30000" i="1" sz="800" u="none" cap="none" strike="noStrike">
              <a:solidFill>
                <a:srgbClr val="A5A5A5"/>
              </a:solidFill>
              <a:latin typeface="Helvetica Neue"/>
              <a:ea typeface="Helvetica Neue"/>
              <a:cs typeface="Helvetica Neue"/>
              <a:sym typeface="Helvetica Neue"/>
            </a:endParaRPr>
          </a:p>
        </p:txBody>
      </p:sp>
      <p:sp>
        <p:nvSpPr>
          <p:cNvPr id="126" name="Google Shape;126;p2"/>
          <p:cNvSpPr txBox="1"/>
          <p:nvPr/>
        </p:nvSpPr>
        <p:spPr>
          <a:xfrm>
            <a:off x="717970" y="243874"/>
            <a:ext cx="9330900" cy="7563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B00060"/>
              </a:buClr>
              <a:buSzPts val="3600"/>
              <a:buFont typeface="Helvetica Neue"/>
              <a:buNone/>
            </a:pPr>
            <a:r>
              <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580523" y="3037897"/>
            <a:ext cx="11087700" cy="249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400" u="none" cap="none" strike="noStrike">
                <a:solidFill>
                  <a:srgbClr val="01A7E2"/>
                </a:solidFill>
                <a:latin typeface="Helvetica Neue"/>
                <a:ea typeface="Helvetica Neue"/>
                <a:cs typeface="Helvetica Neue"/>
                <a:sym typeface="Helvetica Neue"/>
              </a:rPr>
              <a:t>Instrument creat special pentru școli</a:t>
            </a:r>
            <a:endParaRPr/>
          </a:p>
          <a:p>
            <a:pPr indent="0" lvl="0" marL="0" marR="0" rtl="0" algn="ctr">
              <a:lnSpc>
                <a:spcPct val="100000"/>
              </a:lnSpc>
              <a:spcBef>
                <a:spcPts val="0"/>
              </a:spcBef>
              <a:spcAft>
                <a:spcPts val="0"/>
              </a:spcAft>
              <a:buNone/>
            </a:pPr>
            <a:r>
              <a:t/>
            </a:r>
            <a:endParaRPr b="1" i="0" sz="2400" u="none" cap="none" strike="noStrike">
              <a:solidFill>
                <a:srgbClr val="01A7E2"/>
              </a:solidFill>
              <a:latin typeface="Helvetica Neue"/>
              <a:ea typeface="Helvetica Neue"/>
              <a:cs typeface="Helvetica Neue"/>
              <a:sym typeface="Helvetica Neue"/>
            </a:endParaRPr>
          </a:p>
          <a:p>
            <a:pPr indent="0" lvl="0" marL="0" marR="0" rtl="0" algn="ctr">
              <a:lnSpc>
                <a:spcPct val="100000"/>
              </a:lnSpc>
              <a:spcBef>
                <a:spcPts val="0"/>
              </a:spcBef>
              <a:spcAft>
                <a:spcPts val="0"/>
              </a:spcAft>
              <a:buNone/>
            </a:pPr>
            <a:r>
              <a:t/>
            </a:r>
            <a:endParaRPr b="1" i="0" sz="1800" u="none" cap="none" strike="noStrike">
              <a:solidFill>
                <a:srgbClr val="00206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None/>
            </a:pPr>
            <a:r>
              <a:rPr b="0" i="0" lang="en-GB" sz="1800" u="none" cap="none" strike="noStrike">
                <a:solidFill>
                  <a:srgbClr val="002060"/>
                </a:solidFill>
                <a:latin typeface="Helvetica Neue"/>
                <a:ea typeface="Helvetica Neue"/>
                <a:cs typeface="Helvetica Neue"/>
                <a:sym typeface="Helvetica Neue"/>
              </a:rPr>
              <a:t>Lansat în 2016, programul educațional de prevenire a traficului de persoane este un instrument creat special pentru a fi folosit în școli care se </a:t>
            </a:r>
            <a:r>
              <a:rPr lang="en-GB" sz="1800">
                <a:solidFill>
                  <a:srgbClr val="002060"/>
                </a:solidFill>
                <a:latin typeface="Helvetica Neue"/>
                <a:ea typeface="Helvetica Neue"/>
                <a:cs typeface="Helvetica Neue"/>
                <a:sym typeface="Helvetica Neue"/>
              </a:rPr>
              <a:t>revizuiește</a:t>
            </a:r>
            <a:r>
              <a:rPr b="0" i="0" lang="en-GB" sz="1800" u="none" cap="none" strike="noStrike">
                <a:solidFill>
                  <a:srgbClr val="002060"/>
                </a:solidFill>
                <a:latin typeface="Helvetica Neue"/>
                <a:ea typeface="Helvetica Neue"/>
                <a:cs typeface="Helvetica Neue"/>
                <a:sym typeface="Helvetica Neue"/>
              </a:rPr>
              <a:t> anual și este aprobat de Ministerul Educației. Programul oferă profesorului toate informațiile și resursele necesare pentru a crea un context potrivit în care elevii să fie educați despre severitatea acestui fenomen și despre măsurile de siguranță pe care le pot implementa.</a:t>
            </a:r>
            <a:endParaRPr/>
          </a:p>
        </p:txBody>
      </p:sp>
      <p:pic>
        <p:nvPicPr>
          <p:cNvPr descr="Graduation cap with solid fill" id="128" name="Google Shape;128;p2"/>
          <p:cNvPicPr preferRelativeResize="0"/>
          <p:nvPr/>
        </p:nvPicPr>
        <p:blipFill rotWithShape="1">
          <a:blip r:embed="rId3">
            <a:alphaModFix/>
          </a:blip>
          <a:srcRect b="0" l="0" r="0" t="0"/>
          <a:stretch/>
        </p:blipFill>
        <p:spPr>
          <a:xfrm>
            <a:off x="5270079" y="1329300"/>
            <a:ext cx="1708597" cy="17085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e0704a9902_0_44"/>
          <p:cNvSpPr/>
          <p:nvPr/>
        </p:nvSpPr>
        <p:spPr>
          <a:xfrm rot="10800000">
            <a:off x="-608675" y="0"/>
            <a:ext cx="1189200" cy="1329300"/>
          </a:xfrm>
          <a:prstGeom prst="pie">
            <a:avLst>
              <a:gd fmla="val 5403516" name="adj1"/>
              <a:gd fmla="val 16200000" name="adj2"/>
            </a:avLst>
          </a:prstGeom>
          <a:solidFill>
            <a:srgbClr val="B00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 name="Google Shape;134;g2e0704a9902_0_44"/>
          <p:cNvSpPr txBox="1"/>
          <p:nvPr/>
        </p:nvSpPr>
        <p:spPr>
          <a:xfrm>
            <a:off x="2222330" y="3978178"/>
            <a:ext cx="2453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E1F7FF"/>
                </a:solidFill>
                <a:latin typeface="Helvetica Neue"/>
                <a:ea typeface="Helvetica Neue"/>
                <a:cs typeface="Helvetica Neue"/>
                <a:sym typeface="Helvetica Neue"/>
              </a:rPr>
              <a:t>Prin consrângere, forță sau amenințări.</a:t>
            </a:r>
            <a:endParaRPr b="0" i="0" sz="1600" u="none" cap="none" strike="noStrike">
              <a:solidFill>
                <a:srgbClr val="E1F7FF"/>
              </a:solidFill>
              <a:latin typeface="Helvetica Neue"/>
              <a:ea typeface="Helvetica Neue"/>
              <a:cs typeface="Helvetica Neue"/>
              <a:sym typeface="Helvetica Neue"/>
            </a:endParaRPr>
          </a:p>
        </p:txBody>
      </p:sp>
      <p:sp>
        <p:nvSpPr>
          <p:cNvPr id="135" name="Google Shape;135;g2e0704a9902_0_44"/>
          <p:cNvSpPr txBox="1"/>
          <p:nvPr>
            <p:ph idx="11" type="ftr"/>
          </p:nvPr>
        </p:nvSpPr>
        <p:spPr>
          <a:xfrm>
            <a:off x="9171933" y="6490181"/>
            <a:ext cx="2496300" cy="173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b="0" i="1" lang="en-GB" sz="800" u="none" cap="none" strike="noStrike">
                <a:solidFill>
                  <a:srgbClr val="A5A5A5"/>
                </a:solidFill>
                <a:latin typeface="Helvetica Neue"/>
                <a:ea typeface="Helvetica Neue"/>
                <a:cs typeface="Helvetica Neue"/>
                <a:sym typeface="Helvetica Neue"/>
              </a:rPr>
              <a:t>Toate drepturile rezervate Asociației eLiberare </a:t>
            </a:r>
            <a:r>
              <a:rPr b="0" baseline="30000" i="1" lang="en-GB" sz="800" u="none" cap="none" strike="noStrike">
                <a:solidFill>
                  <a:srgbClr val="A5A5A5"/>
                </a:solidFill>
                <a:latin typeface="Helvetica Neue"/>
                <a:ea typeface="Helvetica Neue"/>
                <a:cs typeface="Helvetica Neue"/>
                <a:sym typeface="Helvetica Neue"/>
              </a:rPr>
              <a:t>®</a:t>
            </a:r>
            <a:endParaRPr b="0" baseline="30000" i="1" sz="800" u="none" cap="none" strike="noStrike">
              <a:solidFill>
                <a:srgbClr val="A5A5A5"/>
              </a:solidFill>
              <a:latin typeface="Helvetica Neue"/>
              <a:ea typeface="Helvetica Neue"/>
              <a:cs typeface="Helvetica Neue"/>
              <a:sym typeface="Helvetica Neue"/>
            </a:endParaRPr>
          </a:p>
        </p:txBody>
      </p:sp>
      <p:sp>
        <p:nvSpPr>
          <p:cNvPr id="136" name="Google Shape;136;g2e0704a9902_0_44"/>
          <p:cNvSpPr txBox="1"/>
          <p:nvPr/>
        </p:nvSpPr>
        <p:spPr>
          <a:xfrm>
            <a:off x="2275414" y="1648436"/>
            <a:ext cx="9159658" cy="2954625"/>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1F60"/>
              </a:solidFill>
              <a:latin typeface="Helvetica Neue"/>
              <a:ea typeface="Helvetica Neue"/>
              <a:cs typeface="Helvetica Neue"/>
              <a:sym typeface="Helvetica Neue"/>
            </a:endParaRPr>
          </a:p>
          <a:p>
            <a:pPr indent="0" lvl="0" marL="27940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1F60"/>
                </a:solidFill>
                <a:latin typeface="Helvetica Neue"/>
                <a:ea typeface="Helvetica Neue"/>
                <a:cs typeface="Helvetica Neue"/>
                <a:sym typeface="Helvetica Neue"/>
              </a:rPr>
              <a:t>Pentru că îngrijorarea dvs. nu trebuie să fie centrată pe formă: „Ce să organizez?”, „Cum?”, „De unde fac rost de materiale?”, </a:t>
            </a:r>
            <a:r>
              <a:rPr b="1" i="0" lang="en-GB" sz="1800" u="none" cap="none" strike="noStrike">
                <a:solidFill>
                  <a:srgbClr val="01A7E2"/>
                </a:solidFill>
                <a:latin typeface="Helvetica Neue"/>
                <a:ea typeface="Helvetica Neue"/>
                <a:cs typeface="Helvetica Neue"/>
                <a:sym typeface="Helvetica Neue"/>
              </a:rPr>
              <a:t>Asociația eLiberare</a:t>
            </a:r>
            <a:r>
              <a:rPr b="0" i="0" lang="en-GB" sz="1800" u="none" cap="none" strike="noStrike">
                <a:solidFill>
                  <a:srgbClr val="01A7E2"/>
                </a:solidFill>
                <a:latin typeface="Helvetica Neue"/>
                <a:ea typeface="Helvetica Neue"/>
                <a:cs typeface="Helvetica Neue"/>
                <a:sym typeface="Helvetica Neue"/>
              </a:rPr>
              <a:t> </a:t>
            </a:r>
            <a:r>
              <a:rPr b="0" i="0" lang="en-GB" sz="1800" u="none" cap="none" strike="noStrike">
                <a:solidFill>
                  <a:srgbClr val="001F60"/>
                </a:solidFill>
                <a:latin typeface="Helvetica Neue"/>
                <a:ea typeface="Helvetica Neue"/>
                <a:cs typeface="Helvetica Neue"/>
                <a:sym typeface="Helvetica Neue"/>
              </a:rPr>
              <a:t>vă pune la dispoziție o serie de </a:t>
            </a:r>
            <a:r>
              <a:rPr b="1" i="0" lang="en-GB" sz="1800" u="none" cap="none" strike="noStrike">
                <a:solidFill>
                  <a:srgbClr val="001F60"/>
                </a:solidFill>
                <a:latin typeface="Helvetica Neue"/>
                <a:ea typeface="Helvetica Neue"/>
                <a:cs typeface="Helvetica Neue"/>
                <a:sym typeface="Helvetica Neue"/>
              </a:rPr>
              <a:t>resurse gratuite </a:t>
            </a:r>
            <a:r>
              <a:rPr b="0" i="0" lang="en-GB" sz="1800" u="none" cap="none" strike="noStrike">
                <a:solidFill>
                  <a:srgbClr val="001F60"/>
                </a:solidFill>
                <a:latin typeface="Helvetica Neue"/>
                <a:ea typeface="Helvetica Neue"/>
                <a:cs typeface="Helvetica Neue"/>
                <a:sym typeface="Helvetica Neue"/>
              </a:rPr>
              <a:t>pe care le puteți folosi în cadrul activităților pe care le aveți cu elevii</a:t>
            </a:r>
            <a:r>
              <a:rPr b="1" i="0" lang="en-GB" sz="1800" u="none" cap="none" strike="noStrike">
                <a:solidFill>
                  <a:srgbClr val="001F60"/>
                </a:solidFill>
                <a:latin typeface="Helvetica Neue"/>
                <a:ea typeface="Helvetica Neue"/>
                <a:cs typeface="Helvetica Neue"/>
                <a:sym typeface="Helvetica Neue"/>
              </a:rPr>
              <a:t>,</a:t>
            </a:r>
            <a:r>
              <a:rPr b="0" i="0" lang="en-GB" sz="1800" u="none" cap="none" strike="noStrike">
                <a:solidFill>
                  <a:srgbClr val="001F60"/>
                </a:solidFill>
                <a:latin typeface="Helvetica Neue"/>
                <a:ea typeface="Helvetica Neue"/>
                <a:cs typeface="Helvetica Neue"/>
                <a:sym typeface="Helvetica Neue"/>
              </a:rPr>
              <a:t> astfel încât dumneavoastră să vă rămână timpul și energia să vă concentrați pe conținut, nu pe fond. </a:t>
            </a:r>
            <a:endParaRPr/>
          </a:p>
          <a:p>
            <a:pPr indent="0" lvl="0" marL="2794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1F60"/>
              </a:solidFill>
              <a:latin typeface="Helvetica Neue"/>
              <a:ea typeface="Helvetica Neue"/>
              <a:cs typeface="Helvetica Neue"/>
              <a:sym typeface="Helvetica Neue"/>
            </a:endParaRPr>
          </a:p>
          <a:p>
            <a:pPr indent="0" lvl="0" marL="27940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1F60"/>
                </a:solidFill>
                <a:latin typeface="Helvetica Neue"/>
                <a:ea typeface="Helvetica Neue"/>
                <a:cs typeface="Helvetica Neue"/>
                <a:sym typeface="Helvetica Neue"/>
              </a:rPr>
              <a:t>Menționăm faptul că pachetul educațional este astfel conceput astfel încât să poată fi susținut cu ușurință și în mediul online.</a:t>
            </a:r>
            <a:endParaRPr b="0" i="0" sz="1800" u="none" cap="none" strike="noStrike">
              <a:solidFill>
                <a:srgbClr val="001F6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1F60"/>
              </a:solidFill>
              <a:latin typeface="Helvetica Neue"/>
              <a:ea typeface="Helvetica Neue"/>
              <a:cs typeface="Helvetica Neue"/>
              <a:sym typeface="Helvetica Neue"/>
            </a:endParaRPr>
          </a:p>
        </p:txBody>
      </p:sp>
      <p:sp>
        <p:nvSpPr>
          <p:cNvPr id="137" name="Google Shape;137;g2e0704a9902_0_44"/>
          <p:cNvSpPr txBox="1"/>
          <p:nvPr/>
        </p:nvSpPr>
        <p:spPr>
          <a:xfrm>
            <a:off x="4350327" y="4857330"/>
            <a:ext cx="7481456" cy="1077218"/>
          </a:xfrm>
          <a:prstGeom prst="rect">
            <a:avLst/>
          </a:prstGeom>
          <a:noFill/>
          <a:ln>
            <a:noFill/>
          </a:ln>
        </p:spPr>
        <p:txBody>
          <a:bodyPr anchorCtr="0" anchor="t" bIns="45700" lIns="91425" spcFirstLastPara="1" rIns="91425" wrap="square" tIns="45700">
            <a:spAutoFit/>
          </a:bodyPr>
          <a:lstStyle/>
          <a:p>
            <a:pPr indent="0" lvl="0" marL="279400" marR="0" rtl="0" algn="l">
              <a:lnSpc>
                <a:spcPct val="100000"/>
              </a:lnSpc>
              <a:spcBef>
                <a:spcPts val="0"/>
              </a:spcBef>
              <a:spcAft>
                <a:spcPts val="0"/>
              </a:spcAft>
              <a:buClr>
                <a:srgbClr val="000000"/>
              </a:buClr>
              <a:buSzPts val="3200"/>
              <a:buFont typeface="Arial"/>
              <a:buNone/>
            </a:pPr>
            <a:r>
              <a:rPr b="1" i="0" lang="en-GB" sz="3200" u="none" cap="none" strike="noStrike">
                <a:solidFill>
                  <a:srgbClr val="01A7E2"/>
                </a:solidFill>
                <a:latin typeface="Helvetica Neue"/>
                <a:ea typeface="Helvetica Neue"/>
                <a:cs typeface="Helvetica Neue"/>
                <a:sym typeface="Helvetica Neue"/>
              </a:rPr>
              <a:t>Transformați-vă vocația într-o luptă împotriva traficului de persoane!</a:t>
            </a:r>
            <a:endParaRPr b="0" i="0" sz="3200" u="none" cap="none" strike="noStrike">
              <a:solidFill>
                <a:srgbClr val="01A7E2"/>
              </a:solidFill>
              <a:latin typeface="Helvetica Neue"/>
              <a:ea typeface="Helvetica Neue"/>
              <a:cs typeface="Helvetica Neue"/>
              <a:sym typeface="Helvetica Neue"/>
            </a:endParaRPr>
          </a:p>
        </p:txBody>
      </p:sp>
      <p:pic>
        <p:nvPicPr>
          <p:cNvPr descr="Classroom with solid fill" id="138" name="Google Shape;138;g2e0704a9902_0_44"/>
          <p:cNvPicPr preferRelativeResize="0"/>
          <p:nvPr/>
        </p:nvPicPr>
        <p:blipFill rotWithShape="1">
          <a:blip r:embed="rId3">
            <a:alphaModFix/>
          </a:blip>
          <a:srcRect b="0" l="0" r="0" t="0"/>
          <a:stretch/>
        </p:blipFill>
        <p:spPr>
          <a:xfrm>
            <a:off x="397642" y="2186862"/>
            <a:ext cx="1877772" cy="1877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p:nvPr/>
        </p:nvSpPr>
        <p:spPr>
          <a:xfrm rot="10800000">
            <a:off x="-608675" y="0"/>
            <a:ext cx="1189200" cy="1329300"/>
          </a:xfrm>
          <a:prstGeom prst="pie">
            <a:avLst>
              <a:gd fmla="val 5403516" name="adj1"/>
              <a:gd fmla="val 16200000" name="adj2"/>
            </a:avLst>
          </a:prstGeom>
          <a:solidFill>
            <a:srgbClr val="B00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4" name="Google Shape;144;p5"/>
          <p:cNvSpPr txBox="1"/>
          <p:nvPr/>
        </p:nvSpPr>
        <p:spPr>
          <a:xfrm>
            <a:off x="2222330" y="3978178"/>
            <a:ext cx="2453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E1F7FF"/>
                </a:solidFill>
                <a:latin typeface="Helvetica Neue"/>
                <a:ea typeface="Helvetica Neue"/>
                <a:cs typeface="Helvetica Neue"/>
                <a:sym typeface="Helvetica Neue"/>
              </a:rPr>
              <a:t>Prin consrângere, forță sau amenințări.</a:t>
            </a:r>
            <a:endParaRPr b="0" i="0" sz="1600" u="none" cap="none" strike="noStrike">
              <a:solidFill>
                <a:srgbClr val="E1F7FF"/>
              </a:solidFill>
              <a:latin typeface="Helvetica Neue"/>
              <a:ea typeface="Helvetica Neue"/>
              <a:cs typeface="Helvetica Neue"/>
              <a:sym typeface="Helvetica Neue"/>
            </a:endParaRPr>
          </a:p>
        </p:txBody>
      </p:sp>
      <p:sp>
        <p:nvSpPr>
          <p:cNvPr id="145" name="Google Shape;145;p5"/>
          <p:cNvSpPr txBox="1"/>
          <p:nvPr>
            <p:ph idx="11" type="ftr"/>
          </p:nvPr>
        </p:nvSpPr>
        <p:spPr>
          <a:xfrm>
            <a:off x="9171933" y="6490181"/>
            <a:ext cx="2496300" cy="173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b="0" i="1" lang="en-GB" sz="800" u="none" cap="none" strike="noStrike">
                <a:solidFill>
                  <a:srgbClr val="A5A5A5"/>
                </a:solidFill>
                <a:latin typeface="Helvetica Neue"/>
                <a:ea typeface="Helvetica Neue"/>
                <a:cs typeface="Helvetica Neue"/>
                <a:sym typeface="Helvetica Neue"/>
              </a:rPr>
              <a:t>Toate drepturile rezervate Asociației eLiberare </a:t>
            </a:r>
            <a:r>
              <a:rPr b="0" baseline="30000" i="1" lang="en-GB" sz="800" u="none" cap="none" strike="noStrike">
                <a:solidFill>
                  <a:srgbClr val="A5A5A5"/>
                </a:solidFill>
                <a:latin typeface="Helvetica Neue"/>
                <a:ea typeface="Helvetica Neue"/>
                <a:cs typeface="Helvetica Neue"/>
                <a:sym typeface="Helvetica Neue"/>
              </a:rPr>
              <a:t>®</a:t>
            </a:r>
            <a:endParaRPr b="0" baseline="30000" i="1" sz="800" u="none" cap="none" strike="noStrike">
              <a:solidFill>
                <a:srgbClr val="A5A5A5"/>
              </a:solidFill>
              <a:latin typeface="Helvetica Neue"/>
              <a:ea typeface="Helvetica Neue"/>
              <a:cs typeface="Helvetica Neue"/>
              <a:sym typeface="Helvetica Neue"/>
            </a:endParaRPr>
          </a:p>
        </p:txBody>
      </p:sp>
      <p:sp>
        <p:nvSpPr>
          <p:cNvPr id="146" name="Google Shape;146;p5"/>
          <p:cNvSpPr txBox="1"/>
          <p:nvPr/>
        </p:nvSpPr>
        <p:spPr>
          <a:xfrm>
            <a:off x="717970" y="243874"/>
            <a:ext cx="9330900" cy="7563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B00060"/>
              </a:buClr>
              <a:buSzPts val="3600"/>
              <a:buFont typeface="Helvetica Neue"/>
              <a:buNone/>
            </a:pPr>
            <a:r>
              <a:t/>
            </a:r>
            <a:endParaRPr b="0" i="0" sz="1400" u="none" cap="none" strike="noStrike">
              <a:solidFill>
                <a:srgbClr val="000000"/>
              </a:solidFill>
              <a:latin typeface="Arial"/>
              <a:ea typeface="Arial"/>
              <a:cs typeface="Arial"/>
              <a:sym typeface="Arial"/>
            </a:endParaRPr>
          </a:p>
        </p:txBody>
      </p:sp>
      <p:sp>
        <p:nvSpPr>
          <p:cNvPr id="147" name="Google Shape;147;p5"/>
          <p:cNvSpPr txBox="1"/>
          <p:nvPr/>
        </p:nvSpPr>
        <p:spPr>
          <a:xfrm>
            <a:off x="181331" y="2362563"/>
            <a:ext cx="24531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400" u="none" cap="none" strike="noStrike">
                <a:solidFill>
                  <a:srgbClr val="001F60"/>
                </a:solidFill>
                <a:latin typeface="Helvetica Neue"/>
                <a:ea typeface="Helvetica Neue"/>
                <a:cs typeface="Helvetica Neue"/>
                <a:sym typeface="Helvetica Neue"/>
              </a:rPr>
              <a:t>CE INCLUDE </a:t>
            </a:r>
            <a:endParaRPr/>
          </a:p>
          <a:p>
            <a:pPr indent="0" lvl="0" marL="0" marR="0" rtl="0" algn="l">
              <a:lnSpc>
                <a:spcPct val="100000"/>
              </a:lnSpc>
              <a:spcBef>
                <a:spcPts val="0"/>
              </a:spcBef>
              <a:spcAft>
                <a:spcPts val="0"/>
              </a:spcAft>
              <a:buNone/>
            </a:pPr>
            <a:r>
              <a:rPr b="1" i="0" lang="en-GB" sz="2400" u="none" cap="none" strike="noStrike">
                <a:solidFill>
                  <a:srgbClr val="001F60"/>
                </a:solidFill>
                <a:latin typeface="Helvetica Neue"/>
                <a:ea typeface="Helvetica Neue"/>
                <a:cs typeface="Helvetica Neue"/>
                <a:sym typeface="Helvetica Neue"/>
              </a:rPr>
              <a:t>PACHETUL </a:t>
            </a:r>
            <a:endParaRPr/>
          </a:p>
          <a:p>
            <a:pPr indent="0" lvl="0" marL="0" marR="0" rtl="0" algn="l">
              <a:lnSpc>
                <a:spcPct val="100000"/>
              </a:lnSpc>
              <a:spcBef>
                <a:spcPts val="0"/>
              </a:spcBef>
              <a:spcAft>
                <a:spcPts val="0"/>
              </a:spcAft>
              <a:buNone/>
            </a:pPr>
            <a:r>
              <a:rPr b="1" i="0" lang="en-GB" sz="2400" u="none" cap="none" strike="noStrike">
                <a:solidFill>
                  <a:srgbClr val="001F60"/>
                </a:solidFill>
                <a:latin typeface="Helvetica Neue"/>
                <a:ea typeface="Helvetica Neue"/>
                <a:cs typeface="Helvetica Neue"/>
                <a:sym typeface="Helvetica Neue"/>
              </a:rPr>
              <a:t>ONLINE?</a:t>
            </a:r>
            <a:endParaRPr/>
          </a:p>
        </p:txBody>
      </p:sp>
      <p:pic>
        <p:nvPicPr>
          <p:cNvPr id="148" name="Google Shape;148;p5"/>
          <p:cNvPicPr preferRelativeResize="0"/>
          <p:nvPr/>
        </p:nvPicPr>
        <p:blipFill rotWithShape="1">
          <a:blip r:embed="rId3">
            <a:alphaModFix/>
          </a:blip>
          <a:srcRect b="0" l="0" r="0" t="0"/>
          <a:stretch/>
        </p:blipFill>
        <p:spPr>
          <a:xfrm>
            <a:off x="2634431" y="1152483"/>
            <a:ext cx="2560172" cy="3620491"/>
          </a:xfrm>
          <a:prstGeom prst="rect">
            <a:avLst/>
          </a:prstGeom>
          <a:noFill/>
          <a:ln>
            <a:noFill/>
          </a:ln>
        </p:spPr>
      </p:pic>
      <p:pic>
        <p:nvPicPr>
          <p:cNvPr id="149" name="Google Shape;149;p5"/>
          <p:cNvPicPr preferRelativeResize="0"/>
          <p:nvPr/>
        </p:nvPicPr>
        <p:blipFill rotWithShape="1">
          <a:blip r:embed="rId4">
            <a:alphaModFix/>
          </a:blip>
          <a:srcRect b="0" l="0" r="0" t="0"/>
          <a:stretch/>
        </p:blipFill>
        <p:spPr>
          <a:xfrm>
            <a:off x="5449249" y="1166875"/>
            <a:ext cx="2560172" cy="3622037"/>
          </a:xfrm>
          <a:prstGeom prst="rect">
            <a:avLst/>
          </a:prstGeom>
          <a:noFill/>
          <a:ln>
            <a:noFill/>
          </a:ln>
        </p:spPr>
      </p:pic>
      <p:pic>
        <p:nvPicPr>
          <p:cNvPr id="150" name="Google Shape;150;p5"/>
          <p:cNvPicPr preferRelativeResize="0"/>
          <p:nvPr/>
        </p:nvPicPr>
        <p:blipFill rotWithShape="1">
          <a:blip r:embed="rId5">
            <a:alphaModFix/>
          </a:blip>
          <a:srcRect b="0" l="0" r="0" t="0"/>
          <a:stretch/>
        </p:blipFill>
        <p:spPr>
          <a:xfrm>
            <a:off x="8250852" y="1977611"/>
            <a:ext cx="3596036" cy="2000567"/>
          </a:xfrm>
          <a:prstGeom prst="rect">
            <a:avLst/>
          </a:prstGeom>
          <a:noFill/>
          <a:ln>
            <a:noFill/>
          </a:ln>
        </p:spPr>
      </p:pic>
      <p:sp>
        <p:nvSpPr>
          <p:cNvPr id="151" name="Google Shape;151;p5"/>
          <p:cNvSpPr txBox="1"/>
          <p:nvPr/>
        </p:nvSpPr>
        <p:spPr>
          <a:xfrm>
            <a:off x="181331" y="5212035"/>
            <a:ext cx="11665557"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en-GB" sz="1800" u="none" cap="none" strike="noStrike">
                <a:solidFill>
                  <a:srgbClr val="001F60"/>
                </a:solidFill>
                <a:latin typeface="Helvetica Neue"/>
                <a:ea typeface="Helvetica Neue"/>
                <a:cs typeface="Helvetica Neue"/>
                <a:sym typeface="Helvetica Neue"/>
              </a:rPr>
              <a:t>PACHETUL DE RESURSE </a:t>
            </a:r>
            <a:r>
              <a:rPr b="0" i="0" lang="en-GB" sz="1800" u="none" cap="none" strike="noStrike">
                <a:solidFill>
                  <a:srgbClr val="001F60"/>
                </a:solidFill>
                <a:latin typeface="Helvetica Neue"/>
                <a:ea typeface="Helvetica Neue"/>
                <a:cs typeface="Helvetica Neue"/>
                <a:sym typeface="Helvetica Neue"/>
              </a:rPr>
              <a:t>din acest an cuprinde materiale dezvoltate de experți în problematica traficului de persoane și prevenirii exploatării și abordează o temă din ce în ce mai frecventă în rândul tinerilor, și anume</a:t>
            </a:r>
            <a:r>
              <a:rPr b="1" i="0" lang="en-GB" sz="1800" u="none" cap="none" strike="noStrike">
                <a:solidFill>
                  <a:srgbClr val="001F60"/>
                </a:solidFill>
                <a:latin typeface="Helvetica Neue"/>
                <a:ea typeface="Helvetica Neue"/>
                <a:cs typeface="Helvetica Neue"/>
                <a:sym typeface="Helvetica Neue"/>
              </a:rPr>
              <a:t> exploatarea în mediul online.</a:t>
            </a:r>
            <a:endParaRPr b="0" i="0" sz="1800" u="none" cap="none" strike="noStrike">
              <a:solidFill>
                <a:srgbClr val="001F6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p:nvPr/>
        </p:nvSpPr>
        <p:spPr>
          <a:xfrm rot="10800000">
            <a:off x="-608675" y="0"/>
            <a:ext cx="1189200" cy="1329300"/>
          </a:xfrm>
          <a:prstGeom prst="pie">
            <a:avLst>
              <a:gd fmla="val 5403516" name="adj1"/>
              <a:gd fmla="val 16200000" name="adj2"/>
            </a:avLst>
          </a:prstGeom>
          <a:solidFill>
            <a:srgbClr val="B00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 name="Google Shape;157;p6"/>
          <p:cNvSpPr txBox="1"/>
          <p:nvPr/>
        </p:nvSpPr>
        <p:spPr>
          <a:xfrm>
            <a:off x="815826" y="3429000"/>
            <a:ext cx="2453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E1F7FF"/>
                </a:solidFill>
                <a:latin typeface="Helvetica Neue"/>
                <a:ea typeface="Helvetica Neue"/>
                <a:cs typeface="Helvetica Neue"/>
                <a:sym typeface="Helvetica Neue"/>
              </a:rPr>
              <a:t>Prin consrângere, forță sau amenințări.</a:t>
            </a:r>
            <a:endParaRPr b="0" i="0" sz="1600" u="none" cap="none" strike="noStrike">
              <a:solidFill>
                <a:srgbClr val="E1F7FF"/>
              </a:solidFill>
              <a:latin typeface="Helvetica Neue"/>
              <a:ea typeface="Helvetica Neue"/>
              <a:cs typeface="Helvetica Neue"/>
              <a:sym typeface="Helvetica Neue"/>
            </a:endParaRPr>
          </a:p>
        </p:txBody>
      </p:sp>
      <p:sp>
        <p:nvSpPr>
          <p:cNvPr id="158" name="Google Shape;158;p6"/>
          <p:cNvSpPr txBox="1"/>
          <p:nvPr>
            <p:ph idx="11" type="ftr"/>
          </p:nvPr>
        </p:nvSpPr>
        <p:spPr>
          <a:xfrm>
            <a:off x="9171933" y="6490181"/>
            <a:ext cx="2496300" cy="173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b="0" i="1" lang="en-GB" sz="800" u="none" cap="none" strike="noStrike">
                <a:solidFill>
                  <a:srgbClr val="A5A5A5"/>
                </a:solidFill>
                <a:latin typeface="Helvetica Neue"/>
                <a:ea typeface="Helvetica Neue"/>
                <a:cs typeface="Helvetica Neue"/>
                <a:sym typeface="Helvetica Neue"/>
              </a:rPr>
              <a:t>Toate drepturile rezervate Asociației eLiberare </a:t>
            </a:r>
            <a:r>
              <a:rPr b="0" baseline="30000" i="1" lang="en-GB" sz="800" u="none" cap="none" strike="noStrike">
                <a:solidFill>
                  <a:srgbClr val="A5A5A5"/>
                </a:solidFill>
                <a:latin typeface="Helvetica Neue"/>
                <a:ea typeface="Helvetica Neue"/>
                <a:cs typeface="Helvetica Neue"/>
                <a:sym typeface="Helvetica Neue"/>
              </a:rPr>
              <a:t>®</a:t>
            </a:r>
            <a:endParaRPr b="0" baseline="30000" i="1" sz="800" u="none" cap="none" strike="noStrike">
              <a:solidFill>
                <a:srgbClr val="A5A5A5"/>
              </a:solidFill>
              <a:latin typeface="Helvetica Neue"/>
              <a:ea typeface="Helvetica Neue"/>
              <a:cs typeface="Helvetica Neue"/>
              <a:sym typeface="Helvetica Neue"/>
            </a:endParaRPr>
          </a:p>
        </p:txBody>
      </p:sp>
      <p:sp>
        <p:nvSpPr>
          <p:cNvPr id="159" name="Google Shape;159;p6"/>
          <p:cNvSpPr txBox="1"/>
          <p:nvPr/>
        </p:nvSpPr>
        <p:spPr>
          <a:xfrm>
            <a:off x="717970" y="243874"/>
            <a:ext cx="9330900" cy="7563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B00060"/>
              </a:buClr>
              <a:buSzPts val="3600"/>
              <a:buFont typeface="Helvetica Neue"/>
              <a:buNone/>
            </a:pPr>
            <a:r>
              <a:t/>
            </a:r>
            <a:endParaRPr b="0" i="0" sz="1400" u="none" cap="none" strike="noStrike">
              <a:solidFill>
                <a:srgbClr val="000000"/>
              </a:solidFill>
              <a:latin typeface="Arial"/>
              <a:ea typeface="Arial"/>
              <a:cs typeface="Arial"/>
              <a:sym typeface="Arial"/>
            </a:endParaRPr>
          </a:p>
        </p:txBody>
      </p:sp>
      <p:sp>
        <p:nvSpPr>
          <p:cNvPr id="160" name="Google Shape;160;p6"/>
          <p:cNvSpPr txBox="1"/>
          <p:nvPr/>
        </p:nvSpPr>
        <p:spPr>
          <a:xfrm>
            <a:off x="550172" y="1039958"/>
            <a:ext cx="1014289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800" u="none" cap="none" strike="noStrike">
                <a:solidFill>
                  <a:srgbClr val="01A7E2"/>
                </a:solidFill>
                <a:latin typeface="Arial"/>
                <a:ea typeface="Arial"/>
                <a:cs typeface="Arial"/>
                <a:sym typeface="Arial"/>
              </a:rPr>
              <a:t>Ce trebuie să știi dacă dorești să organizezi o lecție despre traficul de persoane?</a:t>
            </a:r>
            <a:endParaRPr/>
          </a:p>
        </p:txBody>
      </p:sp>
      <p:sp>
        <p:nvSpPr>
          <p:cNvPr id="161" name="Google Shape;161;p6"/>
          <p:cNvSpPr txBox="1"/>
          <p:nvPr/>
        </p:nvSpPr>
        <p:spPr>
          <a:xfrm>
            <a:off x="1671048" y="2107181"/>
            <a:ext cx="6100548" cy="3682226"/>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i="0" lang="en-GB" sz="2400" u="sng" cap="none" strike="noStrike">
                <a:solidFill>
                  <a:srgbClr val="002060"/>
                </a:solidFill>
                <a:latin typeface="Arial"/>
                <a:ea typeface="Arial"/>
                <a:cs typeface="Arial"/>
                <a:sym typeface="Arial"/>
                <a:hlinkClick r:id="rId3">
                  <a:extLst>
                    <a:ext uri="{A12FA001-AC4F-418D-AE19-62706E023703}">
                      <ahyp:hlinkClr val="tx"/>
                    </a:ext>
                  </a:extLst>
                </a:hlinkClick>
              </a:rPr>
              <a:t>Completează formularul</a:t>
            </a:r>
            <a:endParaRPr b="1" i="0" sz="2400" u="none" cap="none" strike="noStrike">
              <a:solidFill>
                <a:srgbClr val="002060"/>
              </a:solidFill>
              <a:latin typeface="Arial"/>
              <a:ea typeface="Arial"/>
              <a:cs typeface="Arial"/>
              <a:sym typeface="Arial"/>
            </a:endParaRPr>
          </a:p>
          <a:p>
            <a:pPr indent="0" lvl="0" marL="0" marR="0" rtl="0" algn="l">
              <a:lnSpc>
                <a:spcPct val="200000"/>
              </a:lnSpc>
              <a:spcBef>
                <a:spcPts val="0"/>
              </a:spcBef>
              <a:spcAft>
                <a:spcPts val="0"/>
              </a:spcAft>
              <a:buNone/>
            </a:pPr>
            <a:r>
              <a:rPr b="1" i="0" lang="en-GB" sz="2400" u="none" cap="none" strike="noStrike">
                <a:solidFill>
                  <a:srgbClr val="002060"/>
                </a:solidFill>
                <a:latin typeface="Arial"/>
                <a:ea typeface="Arial"/>
                <a:cs typeface="Arial"/>
                <a:sym typeface="Arial"/>
              </a:rPr>
              <a:t>Semnarea acordului de parteneriat*</a:t>
            </a:r>
            <a:endParaRPr/>
          </a:p>
          <a:p>
            <a:pPr indent="0" lvl="0" marL="0" marR="0" rtl="0" algn="l">
              <a:lnSpc>
                <a:spcPct val="200000"/>
              </a:lnSpc>
              <a:spcBef>
                <a:spcPts val="0"/>
              </a:spcBef>
              <a:spcAft>
                <a:spcPts val="0"/>
              </a:spcAft>
              <a:buNone/>
            </a:pPr>
            <a:r>
              <a:rPr b="1" i="0" lang="en-GB" sz="2400" u="none" cap="none" strike="noStrike">
                <a:solidFill>
                  <a:srgbClr val="002060"/>
                </a:solidFill>
                <a:latin typeface="Arial"/>
                <a:ea typeface="Arial"/>
                <a:cs typeface="Arial"/>
                <a:sym typeface="Arial"/>
              </a:rPr>
              <a:t>Primești Pachetul Educațional</a:t>
            </a:r>
            <a:endParaRPr b="1" i="0" sz="2400" u="none" cap="none" strike="noStrike">
              <a:solidFill>
                <a:srgbClr val="002060"/>
              </a:solidFill>
              <a:latin typeface="Arial"/>
              <a:ea typeface="Arial"/>
              <a:cs typeface="Arial"/>
              <a:sym typeface="Arial"/>
            </a:endParaRPr>
          </a:p>
          <a:p>
            <a:pPr indent="0" lvl="0" marL="0" marR="0" rtl="0" algn="l">
              <a:lnSpc>
                <a:spcPct val="200000"/>
              </a:lnSpc>
              <a:spcBef>
                <a:spcPts val="0"/>
              </a:spcBef>
              <a:spcAft>
                <a:spcPts val="0"/>
              </a:spcAft>
              <a:buNone/>
            </a:pPr>
            <a:r>
              <a:rPr b="1" i="0" lang="en-GB" sz="2400" u="none" cap="none" strike="noStrike">
                <a:solidFill>
                  <a:srgbClr val="002060"/>
                </a:solidFill>
                <a:latin typeface="Arial"/>
                <a:ea typeface="Arial"/>
                <a:cs typeface="Arial"/>
                <a:sym typeface="Arial"/>
              </a:rPr>
              <a:t>Completarea formularului de evaluare</a:t>
            </a:r>
            <a:endParaRPr b="1" i="0" sz="2400" u="none" cap="none" strike="noStrike">
              <a:solidFill>
                <a:srgbClr val="002060"/>
              </a:solidFill>
              <a:latin typeface="Arial"/>
              <a:ea typeface="Arial"/>
              <a:cs typeface="Arial"/>
              <a:sym typeface="Arial"/>
            </a:endParaRPr>
          </a:p>
          <a:p>
            <a:pPr indent="0" lvl="0" marL="0" marR="0" rtl="0" algn="l">
              <a:lnSpc>
                <a:spcPct val="200000"/>
              </a:lnSpc>
              <a:spcBef>
                <a:spcPts val="0"/>
              </a:spcBef>
              <a:spcAft>
                <a:spcPts val="0"/>
              </a:spcAft>
              <a:buNone/>
            </a:pPr>
            <a:r>
              <a:t/>
            </a:r>
            <a:endParaRPr b="1" i="0" sz="2400" u="none" cap="none" strike="noStrike">
              <a:solidFill>
                <a:srgbClr val="002060"/>
              </a:solidFill>
              <a:latin typeface="Arial"/>
              <a:ea typeface="Arial"/>
              <a:cs typeface="Arial"/>
              <a:sym typeface="Arial"/>
            </a:endParaRPr>
          </a:p>
        </p:txBody>
      </p:sp>
      <p:pic>
        <p:nvPicPr>
          <p:cNvPr descr="List with solid fill" id="162" name="Google Shape;162;p6"/>
          <p:cNvPicPr preferRelativeResize="0"/>
          <p:nvPr/>
        </p:nvPicPr>
        <p:blipFill rotWithShape="1">
          <a:blip r:embed="rId4">
            <a:alphaModFix/>
          </a:blip>
          <a:srcRect b="0" l="0" r="0" t="0"/>
          <a:stretch/>
        </p:blipFill>
        <p:spPr>
          <a:xfrm>
            <a:off x="950010" y="2336186"/>
            <a:ext cx="543636" cy="543636"/>
          </a:xfrm>
          <a:prstGeom prst="rect">
            <a:avLst/>
          </a:prstGeom>
          <a:noFill/>
          <a:ln>
            <a:noFill/>
          </a:ln>
        </p:spPr>
      </p:pic>
      <p:pic>
        <p:nvPicPr>
          <p:cNvPr descr="Checkmark with solid fill" id="163" name="Google Shape;163;p6"/>
          <p:cNvPicPr preferRelativeResize="0"/>
          <p:nvPr/>
        </p:nvPicPr>
        <p:blipFill rotWithShape="1">
          <a:blip r:embed="rId5">
            <a:alphaModFix/>
          </a:blip>
          <a:srcRect b="0" l="0" r="0" t="0"/>
          <a:stretch/>
        </p:blipFill>
        <p:spPr>
          <a:xfrm>
            <a:off x="993228" y="3001782"/>
            <a:ext cx="457200" cy="457200"/>
          </a:xfrm>
          <a:prstGeom prst="rect">
            <a:avLst/>
          </a:prstGeom>
          <a:noFill/>
          <a:ln>
            <a:noFill/>
          </a:ln>
        </p:spPr>
      </p:pic>
      <p:pic>
        <p:nvPicPr>
          <p:cNvPr descr="Books with solid fill" id="164" name="Google Shape;164;p6"/>
          <p:cNvPicPr preferRelativeResize="0"/>
          <p:nvPr/>
        </p:nvPicPr>
        <p:blipFill rotWithShape="1">
          <a:blip r:embed="rId6">
            <a:alphaModFix/>
          </a:blip>
          <a:srcRect b="0" l="0" r="0" t="0"/>
          <a:stretch/>
        </p:blipFill>
        <p:spPr>
          <a:xfrm>
            <a:off x="900537" y="3676476"/>
            <a:ext cx="543636" cy="543636"/>
          </a:xfrm>
          <a:prstGeom prst="rect">
            <a:avLst/>
          </a:prstGeom>
          <a:noFill/>
          <a:ln>
            <a:noFill/>
          </a:ln>
        </p:spPr>
      </p:pic>
      <p:pic>
        <p:nvPicPr>
          <p:cNvPr descr="Checklist with solid fill" id="165" name="Google Shape;165;p6"/>
          <p:cNvPicPr preferRelativeResize="0"/>
          <p:nvPr/>
        </p:nvPicPr>
        <p:blipFill rotWithShape="1">
          <a:blip r:embed="rId7">
            <a:alphaModFix/>
          </a:blip>
          <a:srcRect b="0" l="0" r="0" t="0"/>
          <a:stretch/>
        </p:blipFill>
        <p:spPr>
          <a:xfrm>
            <a:off x="900537" y="4437606"/>
            <a:ext cx="543636" cy="543636"/>
          </a:xfrm>
          <a:prstGeom prst="rect">
            <a:avLst/>
          </a:prstGeom>
          <a:noFill/>
          <a:ln>
            <a:noFill/>
          </a:ln>
        </p:spPr>
      </p:pic>
      <p:pic>
        <p:nvPicPr>
          <p:cNvPr id="166" name="Google Shape;166;p6"/>
          <p:cNvPicPr preferRelativeResize="0"/>
          <p:nvPr/>
        </p:nvPicPr>
        <p:blipFill rotWithShape="1">
          <a:blip r:embed="rId8">
            <a:alphaModFix/>
          </a:blip>
          <a:srcRect b="0" l="0" r="0" t="0"/>
          <a:stretch/>
        </p:blipFill>
        <p:spPr>
          <a:xfrm>
            <a:off x="8705328" y="2551170"/>
            <a:ext cx="1815624" cy="1815624"/>
          </a:xfrm>
          <a:prstGeom prst="rect">
            <a:avLst/>
          </a:prstGeom>
          <a:noFill/>
          <a:ln>
            <a:noFill/>
          </a:ln>
        </p:spPr>
      </p:pic>
      <p:sp>
        <p:nvSpPr>
          <p:cNvPr id="167" name="Google Shape;167;p6"/>
          <p:cNvSpPr txBox="1"/>
          <p:nvPr/>
        </p:nvSpPr>
        <p:spPr>
          <a:xfrm>
            <a:off x="5383420" y="5265457"/>
            <a:ext cx="72478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400" u="none" cap="none" strike="noStrike">
                <a:solidFill>
                  <a:srgbClr val="01A7E2"/>
                </a:solidFill>
                <a:latin typeface="Helvetica Neue"/>
                <a:ea typeface="Helvetica Neue"/>
                <a:cs typeface="Helvetica Neue"/>
                <a:sym typeface="Helvetica Neue"/>
              </a:rPr>
              <a:t>Urmați pașii indicați și veți fi gata să începeți!</a:t>
            </a:r>
            <a:endParaRPr b="0" i="0" sz="2400" u="none" cap="none" strike="noStrike">
              <a:solidFill>
                <a:srgbClr val="01A7E2"/>
              </a:solidFill>
              <a:latin typeface="Helvetica Neue"/>
              <a:ea typeface="Helvetica Neue"/>
              <a:cs typeface="Helvetica Neue"/>
              <a:sym typeface="Helvetica Neue"/>
            </a:endParaRPr>
          </a:p>
        </p:txBody>
      </p:sp>
      <p:sp>
        <p:nvSpPr>
          <p:cNvPr id="168" name="Google Shape;168;p6"/>
          <p:cNvSpPr txBox="1"/>
          <p:nvPr/>
        </p:nvSpPr>
        <p:spPr>
          <a:xfrm>
            <a:off x="3618478" y="5896688"/>
            <a:ext cx="8306236" cy="46391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Arial"/>
              <a:buNone/>
            </a:pPr>
            <a:r>
              <a:rPr b="0" i="0" lang="en-GB" sz="1100" u="none" cap="none" strike="noStrike">
                <a:solidFill>
                  <a:srgbClr val="001F60"/>
                </a:solidFill>
                <a:latin typeface="Helvetica Neue"/>
                <a:ea typeface="Helvetica Neue"/>
                <a:cs typeface="Helvetica Neue"/>
                <a:sym typeface="Helvetica Neue"/>
              </a:rPr>
              <a:t>*Vă rugăm să rețineți că este necesar să semnați un singur acord de parteneriat per unitate de învățământ, dar toți profesorii din școală vor putea beneficia de resursele noastre. De aceea, vă recomandăm să discutați la nivel de școală înainte de a vă înscrie.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p:nvPr/>
        </p:nvSpPr>
        <p:spPr>
          <a:xfrm rot="10800000">
            <a:off x="-608675" y="0"/>
            <a:ext cx="1189200" cy="1329300"/>
          </a:xfrm>
          <a:prstGeom prst="pie">
            <a:avLst>
              <a:gd fmla="val 5403516" name="adj1"/>
              <a:gd fmla="val 16200000" name="adj2"/>
            </a:avLst>
          </a:prstGeom>
          <a:solidFill>
            <a:srgbClr val="B00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4" name="Google Shape;174;p4"/>
          <p:cNvSpPr txBox="1"/>
          <p:nvPr/>
        </p:nvSpPr>
        <p:spPr>
          <a:xfrm>
            <a:off x="2222330" y="3978178"/>
            <a:ext cx="245314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E1F7FF"/>
                </a:solidFill>
                <a:latin typeface="Helvetica Neue"/>
                <a:ea typeface="Helvetica Neue"/>
                <a:cs typeface="Helvetica Neue"/>
                <a:sym typeface="Helvetica Neue"/>
              </a:rPr>
              <a:t>Prin consrângere, forță sau amenințări.</a:t>
            </a:r>
            <a:endParaRPr b="0" i="0" sz="1600" u="none" cap="none" strike="noStrike">
              <a:solidFill>
                <a:srgbClr val="E1F7FF"/>
              </a:solidFill>
              <a:latin typeface="Helvetica Neue"/>
              <a:ea typeface="Helvetica Neue"/>
              <a:cs typeface="Helvetica Neue"/>
              <a:sym typeface="Helvetica Neue"/>
            </a:endParaRPr>
          </a:p>
        </p:txBody>
      </p:sp>
      <p:sp>
        <p:nvSpPr>
          <p:cNvPr id="175" name="Google Shape;175;p4"/>
          <p:cNvSpPr txBox="1"/>
          <p:nvPr>
            <p:ph idx="11" type="ftr"/>
          </p:nvPr>
        </p:nvSpPr>
        <p:spPr>
          <a:xfrm>
            <a:off x="9171933" y="6490181"/>
            <a:ext cx="2496244" cy="17384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b="0" i="1" lang="en-GB" sz="800" u="none" cap="none" strike="noStrike">
                <a:solidFill>
                  <a:srgbClr val="A5A5A5"/>
                </a:solidFill>
                <a:latin typeface="Helvetica Neue"/>
                <a:ea typeface="Helvetica Neue"/>
                <a:cs typeface="Helvetica Neue"/>
                <a:sym typeface="Helvetica Neue"/>
              </a:rPr>
              <a:t>Toate drepturile rezervate Asociației eLiberare </a:t>
            </a:r>
            <a:r>
              <a:rPr b="0" baseline="30000" i="1" lang="en-GB" sz="800" u="none" cap="none" strike="noStrike">
                <a:solidFill>
                  <a:srgbClr val="A5A5A5"/>
                </a:solidFill>
                <a:latin typeface="Helvetica Neue"/>
                <a:ea typeface="Helvetica Neue"/>
                <a:cs typeface="Helvetica Neue"/>
                <a:sym typeface="Helvetica Neue"/>
              </a:rPr>
              <a:t>®</a:t>
            </a:r>
            <a:endParaRPr b="0" baseline="30000" i="1" sz="800" u="none" cap="none" strike="noStrike">
              <a:solidFill>
                <a:srgbClr val="A5A5A5"/>
              </a:solidFill>
              <a:latin typeface="Helvetica Neue"/>
              <a:ea typeface="Helvetica Neue"/>
              <a:cs typeface="Helvetica Neue"/>
              <a:sym typeface="Helvetica Neue"/>
            </a:endParaRPr>
          </a:p>
        </p:txBody>
      </p:sp>
      <p:sp>
        <p:nvSpPr>
          <p:cNvPr id="176" name="Google Shape;176;p4"/>
          <p:cNvSpPr txBox="1"/>
          <p:nvPr/>
        </p:nvSpPr>
        <p:spPr>
          <a:xfrm>
            <a:off x="580524" y="590929"/>
            <a:ext cx="9330905" cy="75625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B00060"/>
              </a:buClr>
              <a:buSzPts val="3600"/>
              <a:buFont typeface="Helvetica Neue"/>
              <a:buNone/>
            </a:pPr>
            <a:r>
              <a:t/>
            </a:r>
            <a:endParaRPr b="1" i="0" sz="2800" u="none" cap="none" strike="noStrike">
              <a:solidFill>
                <a:srgbClr val="B00060"/>
              </a:solidFill>
              <a:latin typeface="Helvetica Neue"/>
              <a:ea typeface="Helvetica Neue"/>
              <a:cs typeface="Helvetica Neue"/>
              <a:sym typeface="Helvetica Neue"/>
            </a:endParaRPr>
          </a:p>
          <a:p>
            <a:pPr indent="0" lvl="0" marL="0" marR="0" rtl="0" algn="l">
              <a:lnSpc>
                <a:spcPct val="90000"/>
              </a:lnSpc>
              <a:spcBef>
                <a:spcPts val="0"/>
              </a:spcBef>
              <a:spcAft>
                <a:spcPts val="0"/>
              </a:spcAft>
              <a:buClr>
                <a:srgbClr val="B00060"/>
              </a:buClr>
              <a:buSzPts val="3600"/>
              <a:buFont typeface="Helvetica Neue"/>
              <a:buNone/>
            </a:pPr>
            <a:r>
              <a:t/>
            </a:r>
            <a:endParaRPr b="1" i="0" sz="2800" u="none" cap="none" strike="noStrike">
              <a:solidFill>
                <a:srgbClr val="B00060"/>
              </a:solidFill>
              <a:latin typeface="Helvetica Neue"/>
              <a:ea typeface="Helvetica Neue"/>
              <a:cs typeface="Helvetica Neue"/>
              <a:sym typeface="Helvetica Neue"/>
            </a:endParaRPr>
          </a:p>
          <a:p>
            <a:pPr indent="0" lvl="0" marL="0" marR="0" rtl="0" algn="l">
              <a:lnSpc>
                <a:spcPct val="90000"/>
              </a:lnSpc>
              <a:spcBef>
                <a:spcPts val="0"/>
              </a:spcBef>
              <a:spcAft>
                <a:spcPts val="0"/>
              </a:spcAft>
              <a:buClr>
                <a:srgbClr val="B00060"/>
              </a:buClr>
              <a:buSzPts val="3600"/>
              <a:buFont typeface="Helvetica Neue"/>
              <a:buNone/>
            </a:pPr>
            <a:r>
              <a:t/>
            </a:r>
            <a:endParaRPr b="1" i="0" sz="2800" u="none" cap="none" strike="noStrike">
              <a:solidFill>
                <a:srgbClr val="B00060"/>
              </a:solidFill>
              <a:latin typeface="Helvetica Neue"/>
              <a:ea typeface="Helvetica Neue"/>
              <a:cs typeface="Helvetica Neue"/>
              <a:sym typeface="Helvetica Neue"/>
            </a:endParaRPr>
          </a:p>
          <a:p>
            <a:pPr indent="0" lvl="0" marL="0" marR="0" rtl="0" algn="l">
              <a:lnSpc>
                <a:spcPct val="90000"/>
              </a:lnSpc>
              <a:spcBef>
                <a:spcPts val="0"/>
              </a:spcBef>
              <a:spcAft>
                <a:spcPts val="0"/>
              </a:spcAft>
              <a:buClr>
                <a:srgbClr val="B00060"/>
              </a:buClr>
              <a:buSzPts val="3600"/>
              <a:buFont typeface="Helvetica Neue"/>
              <a:buNone/>
            </a:pPr>
            <a:r>
              <a:rPr lang="en-GB" sz="2800">
                <a:solidFill>
                  <a:srgbClr val="B00060"/>
                </a:solidFill>
                <a:latin typeface="Helvetica Neue"/>
                <a:ea typeface="Helvetica Neue"/>
                <a:cs typeface="Helvetica Neue"/>
                <a:sym typeface="Helvetica Neue"/>
              </a:rPr>
              <a:t>C</a:t>
            </a:r>
            <a:r>
              <a:rPr b="0" i="0" lang="en-GB" sz="2800" u="none" cap="none" strike="noStrike">
                <a:solidFill>
                  <a:srgbClr val="B00060"/>
                </a:solidFill>
                <a:latin typeface="Helvetica Neue"/>
                <a:ea typeface="Helvetica Neue"/>
                <a:cs typeface="Helvetica Neue"/>
                <a:sym typeface="Helvetica Neue"/>
              </a:rPr>
              <a:t>âteva exemple din prezentarea noastră:</a:t>
            </a:r>
            <a:endParaRPr/>
          </a:p>
          <a:p>
            <a:pPr indent="0" lvl="0" marL="0" marR="0" rtl="0" algn="l">
              <a:lnSpc>
                <a:spcPct val="90000"/>
              </a:lnSpc>
              <a:spcBef>
                <a:spcPts val="0"/>
              </a:spcBef>
              <a:spcAft>
                <a:spcPts val="0"/>
              </a:spcAft>
              <a:buClr>
                <a:srgbClr val="B00060"/>
              </a:buClr>
              <a:buSzPts val="3600"/>
              <a:buFont typeface="Helvetica Neue"/>
              <a:buNone/>
            </a:pPr>
            <a:r>
              <a:t/>
            </a:r>
            <a:endParaRPr b="0" i="0" sz="2800" u="none" cap="none" strike="noStrike">
              <a:solidFill>
                <a:srgbClr val="B00060"/>
              </a:solidFill>
              <a:latin typeface="Helvetica Neue"/>
              <a:ea typeface="Helvetica Neue"/>
              <a:cs typeface="Helvetica Neue"/>
              <a:sym typeface="Helvetica Neue"/>
            </a:endParaRPr>
          </a:p>
          <a:p>
            <a:pPr indent="0" lvl="0" marL="0" marR="0" rtl="0" algn="l">
              <a:lnSpc>
                <a:spcPct val="90000"/>
              </a:lnSpc>
              <a:spcBef>
                <a:spcPts val="0"/>
              </a:spcBef>
              <a:spcAft>
                <a:spcPts val="0"/>
              </a:spcAft>
              <a:buClr>
                <a:srgbClr val="B00060"/>
              </a:buClr>
              <a:buSzPts val="3600"/>
              <a:buFont typeface="Helvetica Neue"/>
              <a:buNone/>
            </a:pPr>
            <a:r>
              <a:rPr b="1" i="0" lang="en-GB" sz="2800" u="none" cap="none" strike="noStrike">
                <a:solidFill>
                  <a:srgbClr val="B00060"/>
                </a:solidFill>
                <a:latin typeface="Helvetica Neue"/>
                <a:ea typeface="Helvetica Neue"/>
                <a:cs typeface="Helvetica Neue"/>
                <a:sym typeface="Helvetica Neue"/>
              </a:rPr>
              <a:t>Structura lecției – Despre ce vom vorbi?</a:t>
            </a:r>
            <a:endParaRPr b="0" i="0" sz="2800" u="none" cap="none" strike="noStrike">
              <a:solidFill>
                <a:srgbClr val="B00060"/>
              </a:solidFill>
              <a:latin typeface="Helvetica Neue"/>
              <a:ea typeface="Helvetica Neue"/>
              <a:cs typeface="Helvetica Neue"/>
              <a:sym typeface="Helvetica Neue"/>
            </a:endParaRPr>
          </a:p>
        </p:txBody>
      </p:sp>
      <p:grpSp>
        <p:nvGrpSpPr>
          <p:cNvPr id="177" name="Google Shape;177;p4"/>
          <p:cNvGrpSpPr/>
          <p:nvPr/>
        </p:nvGrpSpPr>
        <p:grpSpPr>
          <a:xfrm>
            <a:off x="580526" y="1400717"/>
            <a:ext cx="4562858" cy="1658068"/>
            <a:chOff x="717969" y="1400717"/>
            <a:chExt cx="4562858" cy="1658068"/>
          </a:xfrm>
        </p:grpSpPr>
        <p:sp>
          <p:nvSpPr>
            <p:cNvPr id="178" name="Google Shape;178;p4"/>
            <p:cNvSpPr/>
            <p:nvPr/>
          </p:nvSpPr>
          <p:spPr>
            <a:xfrm>
              <a:off x="717970" y="1400717"/>
              <a:ext cx="4562856" cy="626587"/>
            </a:xfrm>
            <a:prstGeom prst="rect">
              <a:avLst/>
            </a:prstGeom>
            <a:solidFill>
              <a:srgbClr val="00A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 name="Google Shape;179;p4"/>
            <p:cNvSpPr txBox="1"/>
            <p:nvPr/>
          </p:nvSpPr>
          <p:spPr>
            <a:xfrm>
              <a:off x="717971" y="1453899"/>
              <a:ext cx="4562856" cy="517024"/>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1" i="0" lang="en-GB" sz="2400" u="none" cap="none" strike="noStrike">
                  <a:solidFill>
                    <a:schemeClr val="lt1"/>
                  </a:solidFill>
                  <a:latin typeface="Helvetica Neue"/>
                  <a:ea typeface="Helvetica Neue"/>
                  <a:cs typeface="Helvetica Neue"/>
                  <a:sym typeface="Helvetica Neue"/>
                </a:rPr>
                <a:t>Care este problema?</a:t>
              </a:r>
              <a:endParaRPr b="1" i="0" sz="2400" u="none" cap="none" strike="noStrike">
                <a:solidFill>
                  <a:schemeClr val="lt1"/>
                </a:solidFill>
                <a:latin typeface="Helvetica Neue"/>
                <a:ea typeface="Helvetica Neue"/>
                <a:cs typeface="Helvetica Neue"/>
                <a:sym typeface="Helvetica Neue"/>
              </a:endParaRPr>
            </a:p>
          </p:txBody>
        </p:sp>
        <p:sp>
          <p:nvSpPr>
            <p:cNvPr id="180" name="Google Shape;180;p4"/>
            <p:cNvSpPr txBox="1"/>
            <p:nvPr/>
          </p:nvSpPr>
          <p:spPr>
            <a:xfrm>
              <a:off x="904876" y="2115741"/>
              <a:ext cx="4235038" cy="8309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Traficul de persoane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Traficul de minori</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Abuzul și exploatarea sexuală online</a:t>
              </a:r>
              <a:endParaRPr b="0" i="0" sz="1600" u="none" cap="none" strike="noStrike">
                <a:solidFill>
                  <a:srgbClr val="00B0F0"/>
                </a:solidFill>
                <a:latin typeface="Helvetica Neue"/>
                <a:ea typeface="Helvetica Neue"/>
                <a:cs typeface="Helvetica Neue"/>
                <a:sym typeface="Helvetica Neue"/>
              </a:endParaRPr>
            </a:p>
          </p:txBody>
        </p:sp>
        <p:sp>
          <p:nvSpPr>
            <p:cNvPr id="181" name="Google Shape;181;p4"/>
            <p:cNvSpPr/>
            <p:nvPr/>
          </p:nvSpPr>
          <p:spPr>
            <a:xfrm>
              <a:off x="717969" y="2026843"/>
              <a:ext cx="4562857" cy="1031942"/>
            </a:xfrm>
            <a:prstGeom prst="rect">
              <a:avLst/>
            </a:pr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4"/>
          <p:cNvGrpSpPr/>
          <p:nvPr/>
        </p:nvGrpSpPr>
        <p:grpSpPr>
          <a:xfrm>
            <a:off x="580525" y="3263822"/>
            <a:ext cx="4562858" cy="1335519"/>
            <a:chOff x="717969" y="1400717"/>
            <a:chExt cx="4562858" cy="1335519"/>
          </a:xfrm>
        </p:grpSpPr>
        <p:sp>
          <p:nvSpPr>
            <p:cNvPr id="183" name="Google Shape;183;p4"/>
            <p:cNvSpPr/>
            <p:nvPr/>
          </p:nvSpPr>
          <p:spPr>
            <a:xfrm>
              <a:off x="717970" y="1400717"/>
              <a:ext cx="4562856" cy="626587"/>
            </a:xfrm>
            <a:prstGeom prst="rect">
              <a:avLst/>
            </a:prstGeom>
            <a:solidFill>
              <a:srgbClr val="00A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 name="Google Shape;184;p4"/>
            <p:cNvSpPr txBox="1"/>
            <p:nvPr/>
          </p:nvSpPr>
          <p:spPr>
            <a:xfrm>
              <a:off x="717971" y="1453899"/>
              <a:ext cx="4562856" cy="517024"/>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1" i="0" lang="en-GB" sz="2400" u="none" cap="none" strike="noStrike">
                  <a:solidFill>
                    <a:schemeClr val="lt1"/>
                  </a:solidFill>
                  <a:latin typeface="Helvetica Neue"/>
                  <a:ea typeface="Helvetica Neue"/>
                  <a:cs typeface="Helvetica Neue"/>
                  <a:sym typeface="Helvetica Neue"/>
                </a:rPr>
                <a:t>Despre cine este vorba?</a:t>
              </a:r>
              <a:endParaRPr b="1" i="0" sz="2400" u="none" cap="none" strike="noStrike">
                <a:solidFill>
                  <a:schemeClr val="lt1"/>
                </a:solidFill>
                <a:latin typeface="Helvetica Neue"/>
                <a:ea typeface="Helvetica Neue"/>
                <a:cs typeface="Helvetica Neue"/>
                <a:sym typeface="Helvetica Neue"/>
              </a:endParaRPr>
            </a:p>
          </p:txBody>
        </p:sp>
        <p:sp>
          <p:nvSpPr>
            <p:cNvPr id="185" name="Google Shape;185;p4"/>
            <p:cNvSpPr txBox="1"/>
            <p:nvPr/>
          </p:nvSpPr>
          <p:spPr>
            <a:xfrm>
              <a:off x="904876" y="2115741"/>
              <a:ext cx="4235038" cy="58473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Traficanți</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Victime</a:t>
              </a:r>
              <a:endParaRPr b="0" i="0" sz="1600" u="none" cap="none" strike="noStrike">
                <a:solidFill>
                  <a:srgbClr val="00B0F0"/>
                </a:solidFill>
                <a:latin typeface="Helvetica Neue"/>
                <a:ea typeface="Helvetica Neue"/>
                <a:cs typeface="Helvetica Neue"/>
                <a:sym typeface="Helvetica Neue"/>
              </a:endParaRPr>
            </a:p>
          </p:txBody>
        </p:sp>
        <p:sp>
          <p:nvSpPr>
            <p:cNvPr id="186" name="Google Shape;186;p4"/>
            <p:cNvSpPr/>
            <p:nvPr/>
          </p:nvSpPr>
          <p:spPr>
            <a:xfrm>
              <a:off x="717969" y="2026843"/>
              <a:ext cx="4562857" cy="709393"/>
            </a:xfrm>
            <a:prstGeom prst="rect">
              <a:avLst/>
            </a:pr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4"/>
          <p:cNvGrpSpPr/>
          <p:nvPr/>
        </p:nvGrpSpPr>
        <p:grpSpPr>
          <a:xfrm>
            <a:off x="580524" y="4830697"/>
            <a:ext cx="4562858" cy="1658068"/>
            <a:chOff x="717969" y="1400717"/>
            <a:chExt cx="4562858" cy="1658068"/>
          </a:xfrm>
        </p:grpSpPr>
        <p:sp>
          <p:nvSpPr>
            <p:cNvPr id="188" name="Google Shape;188;p4"/>
            <p:cNvSpPr/>
            <p:nvPr/>
          </p:nvSpPr>
          <p:spPr>
            <a:xfrm>
              <a:off x="717970" y="1400717"/>
              <a:ext cx="4562856" cy="626587"/>
            </a:xfrm>
            <a:prstGeom prst="rect">
              <a:avLst/>
            </a:prstGeom>
            <a:solidFill>
              <a:srgbClr val="00A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 name="Google Shape;189;p4"/>
            <p:cNvSpPr txBox="1"/>
            <p:nvPr/>
          </p:nvSpPr>
          <p:spPr>
            <a:xfrm>
              <a:off x="717971" y="1453899"/>
              <a:ext cx="4562856" cy="517024"/>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1" i="0" lang="en-GB" sz="2400" u="none" cap="none" strike="noStrike">
                  <a:solidFill>
                    <a:schemeClr val="lt1"/>
                  </a:solidFill>
                  <a:latin typeface="Helvetica Neue"/>
                  <a:ea typeface="Helvetica Neue"/>
                  <a:cs typeface="Helvetica Neue"/>
                  <a:sym typeface="Helvetica Neue"/>
                </a:rPr>
                <a:t>Cum procedează traficanții?</a:t>
              </a:r>
              <a:endParaRPr b="1" i="0" sz="2400" u="none" cap="none" strike="noStrike">
                <a:solidFill>
                  <a:schemeClr val="lt1"/>
                </a:solidFill>
                <a:latin typeface="Helvetica Neue"/>
                <a:ea typeface="Helvetica Neue"/>
                <a:cs typeface="Helvetica Neue"/>
                <a:sym typeface="Helvetica Neue"/>
              </a:endParaRPr>
            </a:p>
          </p:txBody>
        </p:sp>
        <p:sp>
          <p:nvSpPr>
            <p:cNvPr id="190" name="Google Shape;190;p4"/>
            <p:cNvSpPr txBox="1"/>
            <p:nvPr/>
          </p:nvSpPr>
          <p:spPr>
            <a:xfrm>
              <a:off x="904876" y="2115741"/>
              <a:ext cx="4235038" cy="8309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Manipulare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Amenințare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Relații de încredere</a:t>
              </a:r>
              <a:endParaRPr b="0" i="0" sz="1600" u="none" cap="none" strike="noStrike">
                <a:solidFill>
                  <a:srgbClr val="00B0F0"/>
                </a:solidFill>
                <a:latin typeface="Helvetica Neue"/>
                <a:ea typeface="Helvetica Neue"/>
                <a:cs typeface="Helvetica Neue"/>
                <a:sym typeface="Helvetica Neue"/>
              </a:endParaRPr>
            </a:p>
          </p:txBody>
        </p:sp>
        <p:sp>
          <p:nvSpPr>
            <p:cNvPr id="191" name="Google Shape;191;p4"/>
            <p:cNvSpPr/>
            <p:nvPr/>
          </p:nvSpPr>
          <p:spPr>
            <a:xfrm>
              <a:off x="717969" y="2026843"/>
              <a:ext cx="4562857" cy="1031942"/>
            </a:xfrm>
            <a:prstGeom prst="rect">
              <a:avLst/>
            </a:pr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4"/>
          <p:cNvGrpSpPr/>
          <p:nvPr/>
        </p:nvGrpSpPr>
        <p:grpSpPr>
          <a:xfrm>
            <a:off x="6276476" y="1400717"/>
            <a:ext cx="4562858" cy="3196549"/>
            <a:chOff x="6276476" y="1400717"/>
            <a:chExt cx="4562858" cy="3196549"/>
          </a:xfrm>
        </p:grpSpPr>
        <p:grpSp>
          <p:nvGrpSpPr>
            <p:cNvPr id="193" name="Google Shape;193;p4"/>
            <p:cNvGrpSpPr/>
            <p:nvPr/>
          </p:nvGrpSpPr>
          <p:grpSpPr>
            <a:xfrm>
              <a:off x="6276476" y="1400717"/>
              <a:ext cx="4562858" cy="2570924"/>
              <a:chOff x="6276476" y="1407255"/>
              <a:chExt cx="4562858" cy="2570924"/>
            </a:xfrm>
          </p:grpSpPr>
          <p:grpSp>
            <p:nvGrpSpPr>
              <p:cNvPr id="194" name="Google Shape;194;p4"/>
              <p:cNvGrpSpPr/>
              <p:nvPr/>
            </p:nvGrpSpPr>
            <p:grpSpPr>
              <a:xfrm>
                <a:off x="6276477" y="1407255"/>
                <a:ext cx="4562857" cy="626587"/>
                <a:chOff x="6276477" y="1407255"/>
                <a:chExt cx="4562857" cy="626587"/>
              </a:xfrm>
            </p:grpSpPr>
            <p:sp>
              <p:nvSpPr>
                <p:cNvPr id="195" name="Google Shape;195;p4"/>
                <p:cNvSpPr/>
                <p:nvPr/>
              </p:nvSpPr>
              <p:spPr>
                <a:xfrm>
                  <a:off x="6276477" y="1407255"/>
                  <a:ext cx="4562856" cy="626587"/>
                </a:xfrm>
                <a:prstGeom prst="rect">
                  <a:avLst/>
                </a:prstGeom>
                <a:solidFill>
                  <a:srgbClr val="00A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 name="Google Shape;196;p4"/>
                <p:cNvSpPr txBox="1"/>
                <p:nvPr/>
              </p:nvSpPr>
              <p:spPr>
                <a:xfrm>
                  <a:off x="6276478" y="1460437"/>
                  <a:ext cx="4562856" cy="517024"/>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1" i="0" lang="en-GB" sz="2400" u="none" cap="none" strike="noStrike">
                      <a:solidFill>
                        <a:schemeClr val="lt1"/>
                      </a:solidFill>
                      <a:latin typeface="Helvetica Neue"/>
                      <a:ea typeface="Helvetica Neue"/>
                      <a:cs typeface="Helvetica Neue"/>
                      <a:sym typeface="Helvetica Neue"/>
                    </a:rPr>
                    <a:t>Cum ne protejăm?</a:t>
                  </a:r>
                  <a:endParaRPr b="1" i="0" sz="2400" u="none" cap="none" strike="noStrike">
                    <a:solidFill>
                      <a:schemeClr val="lt1"/>
                    </a:solidFill>
                    <a:latin typeface="Helvetica Neue"/>
                    <a:ea typeface="Helvetica Neue"/>
                    <a:cs typeface="Helvetica Neue"/>
                    <a:sym typeface="Helvetica Neue"/>
                  </a:endParaRPr>
                </a:p>
              </p:txBody>
            </p:sp>
          </p:grpSp>
          <p:sp>
            <p:nvSpPr>
              <p:cNvPr id="197" name="Google Shape;197;p4"/>
              <p:cNvSpPr txBox="1"/>
              <p:nvPr/>
            </p:nvSpPr>
            <p:spPr>
              <a:xfrm>
                <a:off x="6463383" y="2122279"/>
                <a:ext cx="4235038" cy="181584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Consimțământul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Sima de sine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Persoane de încredere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Măsuri de siguranță</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Limite personale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Relații sănătoase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B0F0"/>
                  </a:buClr>
                  <a:buSzPts val="1600"/>
                  <a:buFont typeface="Arial"/>
                  <a:buChar char="•"/>
                </a:pPr>
                <a:r>
                  <a:rPr b="0" i="0" lang="en-GB" sz="1600" u="none" cap="none" strike="noStrike">
                    <a:solidFill>
                      <a:srgbClr val="00B0F0"/>
                    </a:solidFill>
                    <a:latin typeface="Helvetica Neue"/>
                    <a:ea typeface="Helvetica Neue"/>
                    <a:cs typeface="Helvetica Neue"/>
                    <a:sym typeface="Helvetica Neue"/>
                  </a:rPr>
                  <a:t>Contacte pentru raportare</a:t>
                </a:r>
                <a:endParaRPr b="0" i="0" sz="1600" u="none" cap="none" strike="noStrike">
                  <a:solidFill>
                    <a:srgbClr val="00B0F0"/>
                  </a:solidFill>
                  <a:latin typeface="Helvetica Neue"/>
                  <a:ea typeface="Helvetica Neue"/>
                  <a:cs typeface="Helvetica Neue"/>
                  <a:sym typeface="Helvetica Neue"/>
                </a:endParaRPr>
              </a:p>
            </p:txBody>
          </p:sp>
          <p:sp>
            <p:nvSpPr>
              <p:cNvPr id="198" name="Google Shape;198;p4"/>
              <p:cNvSpPr/>
              <p:nvPr/>
            </p:nvSpPr>
            <p:spPr>
              <a:xfrm>
                <a:off x="6276476" y="2033381"/>
                <a:ext cx="4562857" cy="1944798"/>
              </a:xfrm>
              <a:prstGeom prst="rect">
                <a:avLst/>
              </a:pr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4"/>
            <p:cNvSpPr/>
            <p:nvPr/>
          </p:nvSpPr>
          <p:spPr>
            <a:xfrm>
              <a:off x="6276477" y="3970679"/>
              <a:ext cx="4562856" cy="626587"/>
            </a:xfrm>
            <a:prstGeom prst="rect">
              <a:avLst/>
            </a:prstGeom>
            <a:solidFill>
              <a:srgbClr val="B00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 name="Google Shape;200;p4"/>
            <p:cNvSpPr txBox="1"/>
            <p:nvPr/>
          </p:nvSpPr>
          <p:spPr>
            <a:xfrm>
              <a:off x="6284566" y="4023502"/>
              <a:ext cx="4554767" cy="517024"/>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0" lang="en-GB" sz="2400" u="none" cap="none" strike="noStrike">
                  <a:solidFill>
                    <a:schemeClr val="lt1"/>
                  </a:solidFill>
                  <a:latin typeface="Helvetica Neue"/>
                  <a:ea typeface="Helvetica Neue"/>
                  <a:cs typeface="Helvetica Neue"/>
                  <a:sym typeface="Helvetica Neue"/>
                </a:rPr>
                <a:t>Creează un plan de siguranță</a:t>
              </a:r>
              <a:endParaRPr b="0" i="0" sz="2400" u="none" cap="none" strike="noStrike">
                <a:solidFill>
                  <a:schemeClr val="lt1"/>
                </a:solidFill>
                <a:latin typeface="Helvetica Neue"/>
                <a:ea typeface="Helvetica Neue"/>
                <a:cs typeface="Helvetica Neue"/>
                <a:sym typeface="Helvetica Ne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2023-10-17T07:13:10Z</dcterms:created>
  <dc:creator>441 Design Powerhouse</dc:creator>
</cp:coreProperties>
</file>